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1420" r:id="rId2"/>
    <p:sldId id="1422" r:id="rId3"/>
    <p:sldId id="1423" r:id="rId4"/>
    <p:sldId id="1426" r:id="rId5"/>
    <p:sldId id="1427" r:id="rId6"/>
    <p:sldId id="1435" r:id="rId7"/>
    <p:sldId id="1429" r:id="rId8"/>
    <p:sldId id="1430" r:id="rId9"/>
    <p:sldId id="1431" r:id="rId10"/>
    <p:sldId id="1432" r:id="rId11"/>
    <p:sldId id="143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0B4D0-F6A5-D248-861A-D67CCF7374FA}" v="27" dt="2024-11-18T11:18:12.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6327"/>
  </p:normalViewPr>
  <p:slideViewPr>
    <p:cSldViewPr snapToGrid="0">
      <p:cViewPr>
        <p:scale>
          <a:sx n="100" d="100"/>
          <a:sy n="100" d="100"/>
        </p:scale>
        <p:origin x="144" y="6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42F98B-305C-2344-9EB1-F29AD506951A}" type="datetimeFigureOut">
              <a:rPr lang="en-US" smtClean="0"/>
              <a:t>11/15/24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71DB0-E126-964C-B292-B136B9BB5C9F}" type="slidenum">
              <a:rPr lang="en-US" smtClean="0"/>
              <a:t>‹#›</a:t>
            </a:fld>
            <a:endParaRPr lang="en-US"/>
          </a:p>
        </p:txBody>
      </p:sp>
    </p:spTree>
    <p:extLst>
      <p:ext uri="{BB962C8B-B14F-4D97-AF65-F5344CB8AC3E}">
        <p14:creationId xmlns:p14="http://schemas.microsoft.com/office/powerpoint/2010/main" val="328572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project aims to investigate the evolution of antimalarial drug resistance in malaria parasites and insecticide resistance in malaria vectors, providing critical insights into the mechanisms driving resistance and their implications for malaria control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13E4-1788-ED40-AEBC-21DAE93CEF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066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13E4-1788-ED40-AEBC-21DAE93CEF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430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13E4-1788-ED40-AEBC-21DAE93CEF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977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13E4-1788-ED40-AEBC-21DAE93CEF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809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B9564-457A-CA3A-F4F7-BBF5C656750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56703E0-118E-AE45-850B-82BD3AB0C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7D012C1-0AE7-F64A-3CAE-64DA82834155}"/>
              </a:ext>
            </a:extLst>
          </p:cNvPr>
          <p:cNvSpPr>
            <a:spLocks noGrp="1"/>
          </p:cNvSpPr>
          <p:nvPr>
            <p:ph type="dt" sz="half" idx="10"/>
          </p:nvPr>
        </p:nvSpPr>
        <p:spPr/>
        <p:txBody>
          <a:bodyPr/>
          <a:lstStyle/>
          <a:p>
            <a:fld id="{2FC362F6-1C2D-104C-96E4-C45F547B3403}" type="datetimeFigureOut">
              <a:rPr lang="en-US" smtClean="0"/>
              <a:t>11/15/24</a:t>
            </a:fld>
            <a:endParaRPr lang="en-US"/>
          </a:p>
        </p:txBody>
      </p:sp>
      <p:sp>
        <p:nvSpPr>
          <p:cNvPr id="5" name="Footer Placeholder 4">
            <a:extLst>
              <a:ext uri="{FF2B5EF4-FFF2-40B4-BE49-F238E27FC236}">
                <a16:creationId xmlns:a16="http://schemas.microsoft.com/office/drawing/2014/main" id="{FC5F1F36-A7A3-BCBA-7DFB-B8E00A698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EADEA-F6AB-EAE2-3675-6BA89C666F43}"/>
              </a:ext>
            </a:extLst>
          </p:cNvPr>
          <p:cNvSpPr>
            <a:spLocks noGrp="1"/>
          </p:cNvSpPr>
          <p:nvPr>
            <p:ph type="sldNum" sz="quarter" idx="12"/>
          </p:nvPr>
        </p:nvSpPr>
        <p:spPr/>
        <p:txBody>
          <a:bodyPr/>
          <a:lstStyle/>
          <a:p>
            <a:fld id="{82158B5A-4BA1-6046-89FB-F2D60E7986CD}" type="slidenum">
              <a:rPr lang="en-US" smtClean="0"/>
              <a:t>‹#›</a:t>
            </a:fld>
            <a:endParaRPr lang="en-US"/>
          </a:p>
        </p:txBody>
      </p:sp>
    </p:spTree>
    <p:extLst>
      <p:ext uri="{BB962C8B-B14F-4D97-AF65-F5344CB8AC3E}">
        <p14:creationId xmlns:p14="http://schemas.microsoft.com/office/powerpoint/2010/main" val="39240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072D-7B95-E12C-CA16-47016C503E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F05486-4A34-5FF2-BA35-8D48CCF926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05C06A-B88B-394D-275F-BA4CEA357F60}"/>
              </a:ext>
            </a:extLst>
          </p:cNvPr>
          <p:cNvSpPr>
            <a:spLocks noGrp="1"/>
          </p:cNvSpPr>
          <p:nvPr>
            <p:ph type="dt" sz="half" idx="10"/>
          </p:nvPr>
        </p:nvSpPr>
        <p:spPr/>
        <p:txBody>
          <a:bodyPr/>
          <a:lstStyle/>
          <a:p>
            <a:fld id="{2FC362F6-1C2D-104C-96E4-C45F547B3403}" type="datetimeFigureOut">
              <a:rPr lang="en-US" smtClean="0"/>
              <a:t>11/15/24</a:t>
            </a:fld>
            <a:endParaRPr lang="en-US"/>
          </a:p>
        </p:txBody>
      </p:sp>
      <p:sp>
        <p:nvSpPr>
          <p:cNvPr id="5" name="Footer Placeholder 4">
            <a:extLst>
              <a:ext uri="{FF2B5EF4-FFF2-40B4-BE49-F238E27FC236}">
                <a16:creationId xmlns:a16="http://schemas.microsoft.com/office/drawing/2014/main" id="{CF5535AD-CB0F-E552-B663-6095FBA69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12F78-B117-1A7F-5C65-123022931DA7}"/>
              </a:ext>
            </a:extLst>
          </p:cNvPr>
          <p:cNvSpPr>
            <a:spLocks noGrp="1"/>
          </p:cNvSpPr>
          <p:nvPr>
            <p:ph type="sldNum" sz="quarter" idx="12"/>
          </p:nvPr>
        </p:nvSpPr>
        <p:spPr/>
        <p:txBody>
          <a:bodyPr/>
          <a:lstStyle/>
          <a:p>
            <a:fld id="{82158B5A-4BA1-6046-89FB-F2D60E7986CD}" type="slidenum">
              <a:rPr lang="en-US" smtClean="0"/>
              <a:t>‹#›</a:t>
            </a:fld>
            <a:endParaRPr lang="en-US"/>
          </a:p>
        </p:txBody>
      </p:sp>
    </p:spTree>
    <p:extLst>
      <p:ext uri="{BB962C8B-B14F-4D97-AF65-F5344CB8AC3E}">
        <p14:creationId xmlns:p14="http://schemas.microsoft.com/office/powerpoint/2010/main" val="103654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9FF20A-2E30-7420-E88A-DF698F34444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ECD142-4114-7B6F-DCFC-9F209B0BCD3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01C169-F182-A4CA-E936-1F13FAA18BCC}"/>
              </a:ext>
            </a:extLst>
          </p:cNvPr>
          <p:cNvSpPr>
            <a:spLocks noGrp="1"/>
          </p:cNvSpPr>
          <p:nvPr>
            <p:ph type="dt" sz="half" idx="10"/>
          </p:nvPr>
        </p:nvSpPr>
        <p:spPr/>
        <p:txBody>
          <a:bodyPr/>
          <a:lstStyle/>
          <a:p>
            <a:fld id="{2FC362F6-1C2D-104C-96E4-C45F547B3403}" type="datetimeFigureOut">
              <a:rPr lang="en-US" smtClean="0"/>
              <a:t>11/15/24</a:t>
            </a:fld>
            <a:endParaRPr lang="en-US"/>
          </a:p>
        </p:txBody>
      </p:sp>
      <p:sp>
        <p:nvSpPr>
          <p:cNvPr id="5" name="Footer Placeholder 4">
            <a:extLst>
              <a:ext uri="{FF2B5EF4-FFF2-40B4-BE49-F238E27FC236}">
                <a16:creationId xmlns:a16="http://schemas.microsoft.com/office/drawing/2014/main" id="{DCE1EAA0-4213-55D7-C32D-3DC335A30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B6374-0F88-3D50-676F-61E8BF49221E}"/>
              </a:ext>
            </a:extLst>
          </p:cNvPr>
          <p:cNvSpPr>
            <a:spLocks noGrp="1"/>
          </p:cNvSpPr>
          <p:nvPr>
            <p:ph type="sldNum" sz="quarter" idx="12"/>
          </p:nvPr>
        </p:nvSpPr>
        <p:spPr/>
        <p:txBody>
          <a:bodyPr/>
          <a:lstStyle/>
          <a:p>
            <a:fld id="{82158B5A-4BA1-6046-89FB-F2D60E7986CD}" type="slidenum">
              <a:rPr lang="en-US" smtClean="0"/>
              <a:t>‹#›</a:t>
            </a:fld>
            <a:endParaRPr lang="en-US"/>
          </a:p>
        </p:txBody>
      </p:sp>
    </p:spTree>
    <p:extLst>
      <p:ext uri="{BB962C8B-B14F-4D97-AF65-F5344CB8AC3E}">
        <p14:creationId xmlns:p14="http://schemas.microsoft.com/office/powerpoint/2010/main" val="2393034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9132"/>
            <a:ext cx="8940800" cy="623236"/>
          </a:xfrm>
          <a:prstGeom prst="rect">
            <a:avLst/>
          </a:prstGeom>
        </p:spPr>
        <p:txBody>
          <a:bodyPr>
            <a:normAutofit/>
          </a:bodyPr>
          <a:lstStyle>
            <a:lvl1pPr algn="l">
              <a:defRPr sz="2800" baseline="0">
                <a:solidFill>
                  <a:schemeClr val="bg1"/>
                </a:solidFill>
                <a:latin typeface="Constantia" panose="02030602050306030303" pitchFamily="18" charset="0"/>
              </a:defRPr>
            </a:lvl1pPr>
          </a:lstStyle>
          <a:p>
            <a:r>
              <a:rPr lang="en-US"/>
              <a:t>Slide Title</a:t>
            </a:r>
          </a:p>
        </p:txBody>
      </p:sp>
      <p:sp>
        <p:nvSpPr>
          <p:cNvPr id="3" name="Content Placeholder 2"/>
          <p:cNvSpPr>
            <a:spLocks noGrp="1"/>
          </p:cNvSpPr>
          <p:nvPr>
            <p:ph idx="1" hasCustomPrompt="1"/>
          </p:nvPr>
        </p:nvSpPr>
        <p:spPr>
          <a:xfrm>
            <a:off x="609600" y="1477818"/>
            <a:ext cx="10972800" cy="4821382"/>
          </a:xfrm>
          <a:prstGeom prst="rect">
            <a:avLst/>
          </a:prstGeom>
        </p:spPr>
        <p:txBody>
          <a:bodyPr/>
          <a:lstStyle>
            <a:lvl1pPr marL="0" indent="0">
              <a:buNone/>
              <a:defRPr sz="2000" b="0" i="0" baseline="0">
                <a:latin typeface="Corbel" panose="020B0503020204020204" pitchFamily="34" charset="0"/>
              </a:defRPr>
            </a:lvl1pPr>
          </a:lstStyle>
          <a:p>
            <a:pPr fontAlgn="t"/>
            <a:r>
              <a:rPr lang="en-US" sz="1800" b="1" i="0" baseline="0">
                <a:solidFill>
                  <a:schemeClr val="tx1"/>
                </a:solidFill>
                <a:latin typeface="open sans" charset="0"/>
              </a:rPr>
              <a:t>Body Header</a:t>
            </a:r>
          </a:p>
          <a:p>
            <a:r>
              <a:rPr lang="en-US" sz="1800" b="0" i="0" baseline="0">
                <a:solidFill>
                  <a:schemeClr val="tx1"/>
                </a:solidFill>
                <a:latin typeface="open sans" charset="0"/>
              </a:rPr>
              <a:t>Body text</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8"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3433483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6300-1C59-52D5-DE23-A9D3ADAC81D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7AA71E0-0EBB-F92A-31C5-6D138F6F63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D1E53F-4988-BD84-6028-D3A8B7F6A82F}"/>
              </a:ext>
            </a:extLst>
          </p:cNvPr>
          <p:cNvSpPr>
            <a:spLocks noGrp="1"/>
          </p:cNvSpPr>
          <p:nvPr>
            <p:ph type="dt" sz="half" idx="10"/>
          </p:nvPr>
        </p:nvSpPr>
        <p:spPr/>
        <p:txBody>
          <a:bodyPr/>
          <a:lstStyle/>
          <a:p>
            <a:fld id="{2FC362F6-1C2D-104C-96E4-C45F547B3403}" type="datetimeFigureOut">
              <a:rPr lang="en-US" smtClean="0"/>
              <a:t>11/15/24</a:t>
            </a:fld>
            <a:endParaRPr lang="en-US"/>
          </a:p>
        </p:txBody>
      </p:sp>
      <p:sp>
        <p:nvSpPr>
          <p:cNvPr id="5" name="Footer Placeholder 4">
            <a:extLst>
              <a:ext uri="{FF2B5EF4-FFF2-40B4-BE49-F238E27FC236}">
                <a16:creationId xmlns:a16="http://schemas.microsoft.com/office/drawing/2014/main" id="{F2EFCF34-FB1F-34E2-5973-4133D5B00A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B970F-FF06-AA31-E7F3-B1EB5B7E8F60}"/>
              </a:ext>
            </a:extLst>
          </p:cNvPr>
          <p:cNvSpPr>
            <a:spLocks noGrp="1"/>
          </p:cNvSpPr>
          <p:nvPr>
            <p:ph type="sldNum" sz="quarter" idx="12"/>
          </p:nvPr>
        </p:nvSpPr>
        <p:spPr/>
        <p:txBody>
          <a:bodyPr/>
          <a:lstStyle/>
          <a:p>
            <a:fld id="{82158B5A-4BA1-6046-89FB-F2D60E7986CD}" type="slidenum">
              <a:rPr lang="en-US" smtClean="0"/>
              <a:t>‹#›</a:t>
            </a:fld>
            <a:endParaRPr lang="en-US"/>
          </a:p>
        </p:txBody>
      </p:sp>
    </p:spTree>
    <p:extLst>
      <p:ext uri="{BB962C8B-B14F-4D97-AF65-F5344CB8AC3E}">
        <p14:creationId xmlns:p14="http://schemas.microsoft.com/office/powerpoint/2010/main" val="262250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653B-5324-D8AD-D6F1-9F5C47BAF0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75F470-8935-DFF6-4CD8-54158C882C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E1D029-B5FA-970B-D53A-519D51CBC155}"/>
              </a:ext>
            </a:extLst>
          </p:cNvPr>
          <p:cNvSpPr>
            <a:spLocks noGrp="1"/>
          </p:cNvSpPr>
          <p:nvPr>
            <p:ph type="dt" sz="half" idx="10"/>
          </p:nvPr>
        </p:nvSpPr>
        <p:spPr/>
        <p:txBody>
          <a:bodyPr/>
          <a:lstStyle/>
          <a:p>
            <a:fld id="{2FC362F6-1C2D-104C-96E4-C45F547B3403}" type="datetimeFigureOut">
              <a:rPr lang="en-US" smtClean="0"/>
              <a:t>11/15/24</a:t>
            </a:fld>
            <a:endParaRPr lang="en-US"/>
          </a:p>
        </p:txBody>
      </p:sp>
      <p:sp>
        <p:nvSpPr>
          <p:cNvPr id="5" name="Footer Placeholder 4">
            <a:extLst>
              <a:ext uri="{FF2B5EF4-FFF2-40B4-BE49-F238E27FC236}">
                <a16:creationId xmlns:a16="http://schemas.microsoft.com/office/drawing/2014/main" id="{2775BF0C-0E6B-9DEC-3EE7-631F3C521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EDE1B-10C1-9DA2-461D-749D7C30B4C7}"/>
              </a:ext>
            </a:extLst>
          </p:cNvPr>
          <p:cNvSpPr>
            <a:spLocks noGrp="1"/>
          </p:cNvSpPr>
          <p:nvPr>
            <p:ph type="sldNum" sz="quarter" idx="12"/>
          </p:nvPr>
        </p:nvSpPr>
        <p:spPr/>
        <p:txBody>
          <a:bodyPr/>
          <a:lstStyle/>
          <a:p>
            <a:fld id="{82158B5A-4BA1-6046-89FB-F2D60E7986CD}" type="slidenum">
              <a:rPr lang="en-US" smtClean="0"/>
              <a:t>‹#›</a:t>
            </a:fld>
            <a:endParaRPr lang="en-US"/>
          </a:p>
        </p:txBody>
      </p:sp>
    </p:spTree>
    <p:extLst>
      <p:ext uri="{BB962C8B-B14F-4D97-AF65-F5344CB8AC3E}">
        <p14:creationId xmlns:p14="http://schemas.microsoft.com/office/powerpoint/2010/main" val="1596032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246E-29E6-6AA4-5F92-C6E8205AA2C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522D2EB-ABDD-4C6C-52CA-E304213CD6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A978FD1-608C-B853-CC20-665C7AE7AED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1644662-AA36-9E61-EBE5-0240BA62BEF9}"/>
              </a:ext>
            </a:extLst>
          </p:cNvPr>
          <p:cNvSpPr>
            <a:spLocks noGrp="1"/>
          </p:cNvSpPr>
          <p:nvPr>
            <p:ph type="dt" sz="half" idx="10"/>
          </p:nvPr>
        </p:nvSpPr>
        <p:spPr/>
        <p:txBody>
          <a:bodyPr/>
          <a:lstStyle/>
          <a:p>
            <a:fld id="{2FC362F6-1C2D-104C-96E4-C45F547B3403}" type="datetimeFigureOut">
              <a:rPr lang="en-US" smtClean="0"/>
              <a:t>11/15/24</a:t>
            </a:fld>
            <a:endParaRPr lang="en-US"/>
          </a:p>
        </p:txBody>
      </p:sp>
      <p:sp>
        <p:nvSpPr>
          <p:cNvPr id="6" name="Footer Placeholder 5">
            <a:extLst>
              <a:ext uri="{FF2B5EF4-FFF2-40B4-BE49-F238E27FC236}">
                <a16:creationId xmlns:a16="http://schemas.microsoft.com/office/drawing/2014/main" id="{C0E02E24-A4D3-D293-9B2C-EBB758C67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1A75F-1B9A-AD9E-7FF6-63E88F27A923}"/>
              </a:ext>
            </a:extLst>
          </p:cNvPr>
          <p:cNvSpPr>
            <a:spLocks noGrp="1"/>
          </p:cNvSpPr>
          <p:nvPr>
            <p:ph type="sldNum" sz="quarter" idx="12"/>
          </p:nvPr>
        </p:nvSpPr>
        <p:spPr/>
        <p:txBody>
          <a:bodyPr/>
          <a:lstStyle/>
          <a:p>
            <a:fld id="{82158B5A-4BA1-6046-89FB-F2D60E7986CD}" type="slidenum">
              <a:rPr lang="en-US" smtClean="0"/>
              <a:t>‹#›</a:t>
            </a:fld>
            <a:endParaRPr lang="en-US"/>
          </a:p>
        </p:txBody>
      </p:sp>
    </p:spTree>
    <p:extLst>
      <p:ext uri="{BB962C8B-B14F-4D97-AF65-F5344CB8AC3E}">
        <p14:creationId xmlns:p14="http://schemas.microsoft.com/office/powerpoint/2010/main" val="3123149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04031-D666-8D82-8580-3A10F45E203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A07E90-DA76-82AD-7B21-D892C3D43F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4D8926D-F3E2-C950-FD8B-94F02784FA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CB1A9D4-93F2-A1F4-33F4-0F3A8FE03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65F16C1-208B-34D8-27C9-BED7ED490DC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76BDEB7-0630-9433-76EC-03883672052D}"/>
              </a:ext>
            </a:extLst>
          </p:cNvPr>
          <p:cNvSpPr>
            <a:spLocks noGrp="1"/>
          </p:cNvSpPr>
          <p:nvPr>
            <p:ph type="dt" sz="half" idx="10"/>
          </p:nvPr>
        </p:nvSpPr>
        <p:spPr/>
        <p:txBody>
          <a:bodyPr/>
          <a:lstStyle/>
          <a:p>
            <a:fld id="{2FC362F6-1C2D-104C-96E4-C45F547B3403}" type="datetimeFigureOut">
              <a:rPr lang="en-US" smtClean="0"/>
              <a:t>11/15/24</a:t>
            </a:fld>
            <a:endParaRPr lang="en-US"/>
          </a:p>
        </p:txBody>
      </p:sp>
      <p:sp>
        <p:nvSpPr>
          <p:cNvPr id="8" name="Footer Placeholder 7">
            <a:extLst>
              <a:ext uri="{FF2B5EF4-FFF2-40B4-BE49-F238E27FC236}">
                <a16:creationId xmlns:a16="http://schemas.microsoft.com/office/drawing/2014/main" id="{8F8C72B4-8747-A3B5-701C-3CFB50C88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0B24EA-6A77-F44F-E3C1-2E2D914CE2E0}"/>
              </a:ext>
            </a:extLst>
          </p:cNvPr>
          <p:cNvSpPr>
            <a:spLocks noGrp="1"/>
          </p:cNvSpPr>
          <p:nvPr>
            <p:ph type="sldNum" sz="quarter" idx="12"/>
          </p:nvPr>
        </p:nvSpPr>
        <p:spPr/>
        <p:txBody>
          <a:bodyPr/>
          <a:lstStyle/>
          <a:p>
            <a:fld id="{82158B5A-4BA1-6046-89FB-F2D60E7986CD}" type="slidenum">
              <a:rPr lang="en-US" smtClean="0"/>
              <a:t>‹#›</a:t>
            </a:fld>
            <a:endParaRPr lang="en-US"/>
          </a:p>
        </p:txBody>
      </p:sp>
    </p:spTree>
    <p:extLst>
      <p:ext uri="{BB962C8B-B14F-4D97-AF65-F5344CB8AC3E}">
        <p14:creationId xmlns:p14="http://schemas.microsoft.com/office/powerpoint/2010/main" val="235467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A3A6-F280-3417-1989-25ACDAD1945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BEFA03D-4D4C-A43D-8366-B748194CE853}"/>
              </a:ext>
            </a:extLst>
          </p:cNvPr>
          <p:cNvSpPr>
            <a:spLocks noGrp="1"/>
          </p:cNvSpPr>
          <p:nvPr>
            <p:ph type="dt" sz="half" idx="10"/>
          </p:nvPr>
        </p:nvSpPr>
        <p:spPr/>
        <p:txBody>
          <a:bodyPr/>
          <a:lstStyle/>
          <a:p>
            <a:fld id="{2FC362F6-1C2D-104C-96E4-C45F547B3403}" type="datetimeFigureOut">
              <a:rPr lang="en-US" smtClean="0"/>
              <a:t>11/15/24</a:t>
            </a:fld>
            <a:endParaRPr lang="en-US"/>
          </a:p>
        </p:txBody>
      </p:sp>
      <p:sp>
        <p:nvSpPr>
          <p:cNvPr id="4" name="Footer Placeholder 3">
            <a:extLst>
              <a:ext uri="{FF2B5EF4-FFF2-40B4-BE49-F238E27FC236}">
                <a16:creationId xmlns:a16="http://schemas.microsoft.com/office/drawing/2014/main" id="{0A670F8A-99A1-1C69-305A-AE962B710E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EE0C45-CAAA-101F-E9DE-CCAE445A7BDE}"/>
              </a:ext>
            </a:extLst>
          </p:cNvPr>
          <p:cNvSpPr>
            <a:spLocks noGrp="1"/>
          </p:cNvSpPr>
          <p:nvPr>
            <p:ph type="sldNum" sz="quarter" idx="12"/>
          </p:nvPr>
        </p:nvSpPr>
        <p:spPr/>
        <p:txBody>
          <a:bodyPr/>
          <a:lstStyle/>
          <a:p>
            <a:fld id="{82158B5A-4BA1-6046-89FB-F2D60E7986CD}" type="slidenum">
              <a:rPr lang="en-US" smtClean="0"/>
              <a:t>‹#›</a:t>
            </a:fld>
            <a:endParaRPr lang="en-US"/>
          </a:p>
        </p:txBody>
      </p:sp>
    </p:spTree>
    <p:extLst>
      <p:ext uri="{BB962C8B-B14F-4D97-AF65-F5344CB8AC3E}">
        <p14:creationId xmlns:p14="http://schemas.microsoft.com/office/powerpoint/2010/main" val="243859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C18FB-C675-F198-C015-312310486739}"/>
              </a:ext>
            </a:extLst>
          </p:cNvPr>
          <p:cNvSpPr>
            <a:spLocks noGrp="1"/>
          </p:cNvSpPr>
          <p:nvPr>
            <p:ph type="dt" sz="half" idx="10"/>
          </p:nvPr>
        </p:nvSpPr>
        <p:spPr/>
        <p:txBody>
          <a:bodyPr/>
          <a:lstStyle/>
          <a:p>
            <a:fld id="{2FC362F6-1C2D-104C-96E4-C45F547B3403}" type="datetimeFigureOut">
              <a:rPr lang="en-US" smtClean="0"/>
              <a:t>11/15/24</a:t>
            </a:fld>
            <a:endParaRPr lang="en-US"/>
          </a:p>
        </p:txBody>
      </p:sp>
      <p:sp>
        <p:nvSpPr>
          <p:cNvPr id="3" name="Footer Placeholder 2">
            <a:extLst>
              <a:ext uri="{FF2B5EF4-FFF2-40B4-BE49-F238E27FC236}">
                <a16:creationId xmlns:a16="http://schemas.microsoft.com/office/drawing/2014/main" id="{11089F59-0FBB-5410-3A2F-F77A31FF35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DB8A71-E633-30B1-9970-D6D2FACB6954}"/>
              </a:ext>
            </a:extLst>
          </p:cNvPr>
          <p:cNvSpPr>
            <a:spLocks noGrp="1"/>
          </p:cNvSpPr>
          <p:nvPr>
            <p:ph type="sldNum" sz="quarter" idx="12"/>
          </p:nvPr>
        </p:nvSpPr>
        <p:spPr/>
        <p:txBody>
          <a:bodyPr/>
          <a:lstStyle/>
          <a:p>
            <a:fld id="{82158B5A-4BA1-6046-89FB-F2D60E7986CD}" type="slidenum">
              <a:rPr lang="en-US" smtClean="0"/>
              <a:t>‹#›</a:t>
            </a:fld>
            <a:endParaRPr lang="en-US"/>
          </a:p>
        </p:txBody>
      </p:sp>
    </p:spTree>
    <p:extLst>
      <p:ext uri="{BB962C8B-B14F-4D97-AF65-F5344CB8AC3E}">
        <p14:creationId xmlns:p14="http://schemas.microsoft.com/office/powerpoint/2010/main" val="224988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CBB98-7C72-719D-63E0-E6E9B83B66C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82275CC-C7BB-BDF4-B0BC-D515ADEF82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387EE2B-7D9E-4AE2-C166-42C538D28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934FAA-085B-0729-E272-D8E2ABC1657E}"/>
              </a:ext>
            </a:extLst>
          </p:cNvPr>
          <p:cNvSpPr>
            <a:spLocks noGrp="1"/>
          </p:cNvSpPr>
          <p:nvPr>
            <p:ph type="dt" sz="half" idx="10"/>
          </p:nvPr>
        </p:nvSpPr>
        <p:spPr/>
        <p:txBody>
          <a:bodyPr/>
          <a:lstStyle/>
          <a:p>
            <a:fld id="{2FC362F6-1C2D-104C-96E4-C45F547B3403}" type="datetimeFigureOut">
              <a:rPr lang="en-US" smtClean="0"/>
              <a:t>11/15/24</a:t>
            </a:fld>
            <a:endParaRPr lang="en-US"/>
          </a:p>
        </p:txBody>
      </p:sp>
      <p:sp>
        <p:nvSpPr>
          <p:cNvPr id="6" name="Footer Placeholder 5">
            <a:extLst>
              <a:ext uri="{FF2B5EF4-FFF2-40B4-BE49-F238E27FC236}">
                <a16:creationId xmlns:a16="http://schemas.microsoft.com/office/drawing/2014/main" id="{7ADC28F1-AA77-7A6F-5ADB-AD8AD43669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131D3-B7F2-6354-FDBA-26B4877E4385}"/>
              </a:ext>
            </a:extLst>
          </p:cNvPr>
          <p:cNvSpPr>
            <a:spLocks noGrp="1"/>
          </p:cNvSpPr>
          <p:nvPr>
            <p:ph type="sldNum" sz="quarter" idx="12"/>
          </p:nvPr>
        </p:nvSpPr>
        <p:spPr/>
        <p:txBody>
          <a:bodyPr/>
          <a:lstStyle/>
          <a:p>
            <a:fld id="{82158B5A-4BA1-6046-89FB-F2D60E7986CD}" type="slidenum">
              <a:rPr lang="en-US" smtClean="0"/>
              <a:t>‹#›</a:t>
            </a:fld>
            <a:endParaRPr lang="en-US"/>
          </a:p>
        </p:txBody>
      </p:sp>
    </p:spTree>
    <p:extLst>
      <p:ext uri="{BB962C8B-B14F-4D97-AF65-F5344CB8AC3E}">
        <p14:creationId xmlns:p14="http://schemas.microsoft.com/office/powerpoint/2010/main" val="3809120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657E-93E5-EC8C-1B16-47E04EE17B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F46E97B-B772-54EB-9B2B-32DFE8ED46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B889A5-E389-2439-1BED-205F16F31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6D552B-28C2-2CF9-9F86-94928A78BBEE}"/>
              </a:ext>
            </a:extLst>
          </p:cNvPr>
          <p:cNvSpPr>
            <a:spLocks noGrp="1"/>
          </p:cNvSpPr>
          <p:nvPr>
            <p:ph type="dt" sz="half" idx="10"/>
          </p:nvPr>
        </p:nvSpPr>
        <p:spPr/>
        <p:txBody>
          <a:bodyPr/>
          <a:lstStyle/>
          <a:p>
            <a:fld id="{2FC362F6-1C2D-104C-96E4-C45F547B3403}" type="datetimeFigureOut">
              <a:rPr lang="en-US" smtClean="0"/>
              <a:t>11/15/24</a:t>
            </a:fld>
            <a:endParaRPr lang="en-US"/>
          </a:p>
        </p:txBody>
      </p:sp>
      <p:sp>
        <p:nvSpPr>
          <p:cNvPr id="6" name="Footer Placeholder 5">
            <a:extLst>
              <a:ext uri="{FF2B5EF4-FFF2-40B4-BE49-F238E27FC236}">
                <a16:creationId xmlns:a16="http://schemas.microsoft.com/office/drawing/2014/main" id="{3E960EBB-D53B-FCBE-A809-39B3C7034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DDF5F6-0119-86E3-F874-1D2722785CCC}"/>
              </a:ext>
            </a:extLst>
          </p:cNvPr>
          <p:cNvSpPr>
            <a:spLocks noGrp="1"/>
          </p:cNvSpPr>
          <p:nvPr>
            <p:ph type="sldNum" sz="quarter" idx="12"/>
          </p:nvPr>
        </p:nvSpPr>
        <p:spPr/>
        <p:txBody>
          <a:bodyPr/>
          <a:lstStyle/>
          <a:p>
            <a:fld id="{82158B5A-4BA1-6046-89FB-F2D60E7986CD}" type="slidenum">
              <a:rPr lang="en-US" smtClean="0"/>
              <a:t>‹#›</a:t>
            </a:fld>
            <a:endParaRPr lang="en-US"/>
          </a:p>
        </p:txBody>
      </p:sp>
    </p:spTree>
    <p:extLst>
      <p:ext uri="{BB962C8B-B14F-4D97-AF65-F5344CB8AC3E}">
        <p14:creationId xmlns:p14="http://schemas.microsoft.com/office/powerpoint/2010/main" val="1568366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524F33-4335-389F-7D6D-9B4BCC5AD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5A4930-FDEE-B12E-E727-63E8454192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EF29B5-2B13-A94E-6C91-BD94EF0D4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FC362F6-1C2D-104C-96E4-C45F547B3403}" type="datetimeFigureOut">
              <a:rPr lang="en-US" smtClean="0"/>
              <a:t>11/15/24</a:t>
            </a:fld>
            <a:endParaRPr lang="en-US"/>
          </a:p>
        </p:txBody>
      </p:sp>
      <p:sp>
        <p:nvSpPr>
          <p:cNvPr id="5" name="Footer Placeholder 4">
            <a:extLst>
              <a:ext uri="{FF2B5EF4-FFF2-40B4-BE49-F238E27FC236}">
                <a16:creationId xmlns:a16="http://schemas.microsoft.com/office/drawing/2014/main" id="{F60A46A9-4A74-18BD-576A-DAA3103B2D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B3904A7-F99B-0DB3-F951-89FFEF2D21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158B5A-4BA1-6046-89FB-F2D60E7986CD}" type="slidenum">
              <a:rPr lang="en-US" smtClean="0"/>
              <a:t>‹#›</a:t>
            </a:fld>
            <a:endParaRPr lang="en-US"/>
          </a:p>
        </p:txBody>
      </p:sp>
    </p:spTree>
    <p:extLst>
      <p:ext uri="{BB962C8B-B14F-4D97-AF65-F5344CB8AC3E}">
        <p14:creationId xmlns:p14="http://schemas.microsoft.com/office/powerpoint/2010/main" val="797377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0.m4a"/><Relationship Id="rId7" Type="http://schemas.openxmlformats.org/officeDocument/2006/relationships/image" Target="../media/image20.png"/><Relationship Id="rId2" Type="http://schemas.microsoft.com/office/2007/relationships/media" Target="../media/media10.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8.tif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8.tif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0.jpeg"/><Relationship Id="rId4" Type="http://schemas.openxmlformats.org/officeDocument/2006/relationships/image" Target="../media/image11.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2BB4F4-85DD-1AA9-7D49-881AC57F4080}"/>
              </a:ext>
            </a:extLst>
          </p:cNvPr>
          <p:cNvSpPr txBox="1"/>
          <p:nvPr/>
        </p:nvSpPr>
        <p:spPr>
          <a:xfrm>
            <a:off x="-819809" y="223458"/>
            <a:ext cx="11655973" cy="646331"/>
          </a:xfrm>
          <a:prstGeom prst="rect">
            <a:avLst/>
          </a:prstGeom>
          <a:noFill/>
        </p:spPr>
        <p:txBody>
          <a:bodyPr wrap="square">
            <a:spAutoFit/>
          </a:bodyPr>
          <a:lstStyle/>
          <a:p>
            <a:pPr algn="ctr"/>
            <a:r>
              <a:rPr lang="en-GB" b="1" dirty="0">
                <a:solidFill>
                  <a:schemeClr val="bg1"/>
                </a:solidFill>
                <a:effectLst/>
                <a:latin typeface="Helvetica" pitchFamily="2" charset="0"/>
              </a:rPr>
              <a:t>Using genomics and epigenomics to understand the evolution and molecular</a:t>
            </a:r>
          </a:p>
          <a:p>
            <a:pPr algn="ctr"/>
            <a:r>
              <a:rPr lang="en-GB" b="1" dirty="0">
                <a:solidFill>
                  <a:schemeClr val="bg1"/>
                </a:solidFill>
                <a:effectLst/>
                <a:latin typeface="Helvetica" pitchFamily="2" charset="0"/>
              </a:rPr>
              <a:t>mechanisms of antimalarial and insecticide resistance</a:t>
            </a:r>
          </a:p>
        </p:txBody>
      </p:sp>
      <p:pic>
        <p:nvPicPr>
          <p:cNvPr id="4" name="Picture 3">
            <a:extLst>
              <a:ext uri="{FF2B5EF4-FFF2-40B4-BE49-F238E27FC236}">
                <a16:creationId xmlns:a16="http://schemas.microsoft.com/office/drawing/2014/main" id="{A5CCDE65-3BCD-49B8-760B-94C48E10EFE3}"/>
              </a:ext>
            </a:extLst>
          </p:cNvPr>
          <p:cNvPicPr>
            <a:picLocks noChangeAspect="1"/>
          </p:cNvPicPr>
          <p:nvPr/>
        </p:nvPicPr>
        <p:blipFill>
          <a:blip r:embed="rId5"/>
          <a:srcRect l="16901" b="28065"/>
          <a:stretch/>
        </p:blipFill>
        <p:spPr>
          <a:xfrm>
            <a:off x="7752588" y="2065907"/>
            <a:ext cx="1927439" cy="1486380"/>
          </a:xfrm>
          <a:prstGeom prst="rect">
            <a:avLst/>
          </a:prstGeom>
        </p:spPr>
      </p:pic>
      <p:pic>
        <p:nvPicPr>
          <p:cNvPr id="7" name="Picture 6">
            <a:extLst>
              <a:ext uri="{FF2B5EF4-FFF2-40B4-BE49-F238E27FC236}">
                <a16:creationId xmlns:a16="http://schemas.microsoft.com/office/drawing/2014/main" id="{99A5C70F-DA36-9E5B-F523-37D3AAE204BC}"/>
              </a:ext>
            </a:extLst>
          </p:cNvPr>
          <p:cNvPicPr>
            <a:picLocks noChangeAspect="1"/>
          </p:cNvPicPr>
          <p:nvPr/>
        </p:nvPicPr>
        <p:blipFill>
          <a:blip r:embed="rId6"/>
          <a:srcRect l="43177"/>
          <a:stretch/>
        </p:blipFill>
        <p:spPr>
          <a:xfrm>
            <a:off x="2401528" y="1871677"/>
            <a:ext cx="1399309" cy="1846913"/>
          </a:xfrm>
          <a:prstGeom prst="rect">
            <a:avLst/>
          </a:prstGeom>
        </p:spPr>
      </p:pic>
      <p:sp>
        <p:nvSpPr>
          <p:cNvPr id="8" name="TextBox 7">
            <a:extLst>
              <a:ext uri="{FF2B5EF4-FFF2-40B4-BE49-F238E27FC236}">
                <a16:creationId xmlns:a16="http://schemas.microsoft.com/office/drawing/2014/main" id="{C94058C6-4A5A-C79F-9B37-E7BC01B2A755}"/>
              </a:ext>
            </a:extLst>
          </p:cNvPr>
          <p:cNvSpPr txBox="1"/>
          <p:nvPr/>
        </p:nvSpPr>
        <p:spPr>
          <a:xfrm>
            <a:off x="6950557" y="3811096"/>
            <a:ext cx="3749168" cy="646331"/>
          </a:xfrm>
          <a:prstGeom prst="rect">
            <a:avLst/>
          </a:prstGeom>
          <a:noFill/>
        </p:spPr>
        <p:txBody>
          <a:bodyPr wrap="none" rtlCol="0">
            <a:spAutoFit/>
          </a:bodyPr>
          <a:lstStyle/>
          <a:p>
            <a:pPr algn="ctr"/>
            <a:r>
              <a:rPr lang="en-US" dirty="0" err="1"/>
              <a:t>Taane</a:t>
            </a:r>
            <a:r>
              <a:rPr lang="en-US" dirty="0"/>
              <a:t> Clark</a:t>
            </a:r>
          </a:p>
          <a:p>
            <a:pPr algn="ctr"/>
            <a:r>
              <a:rPr lang="en-US" dirty="0"/>
              <a:t>Prof of Genomics and Global Health</a:t>
            </a:r>
          </a:p>
        </p:txBody>
      </p:sp>
      <p:sp>
        <p:nvSpPr>
          <p:cNvPr id="9" name="TextBox 8">
            <a:extLst>
              <a:ext uri="{FF2B5EF4-FFF2-40B4-BE49-F238E27FC236}">
                <a16:creationId xmlns:a16="http://schemas.microsoft.com/office/drawing/2014/main" id="{1C345B0A-5406-800D-7CF9-339EEA775F6E}"/>
              </a:ext>
            </a:extLst>
          </p:cNvPr>
          <p:cNvSpPr txBox="1"/>
          <p:nvPr/>
        </p:nvSpPr>
        <p:spPr>
          <a:xfrm>
            <a:off x="1031513" y="3862992"/>
            <a:ext cx="4139338" cy="646331"/>
          </a:xfrm>
          <a:prstGeom prst="rect">
            <a:avLst/>
          </a:prstGeom>
          <a:noFill/>
        </p:spPr>
        <p:txBody>
          <a:bodyPr wrap="none" rtlCol="0">
            <a:spAutoFit/>
          </a:bodyPr>
          <a:lstStyle/>
          <a:p>
            <a:pPr algn="ctr"/>
            <a:r>
              <a:rPr lang="en-US" dirty="0"/>
              <a:t>Susana </a:t>
            </a:r>
            <a:r>
              <a:rPr lang="en-US" dirty="0" err="1"/>
              <a:t>Campino</a:t>
            </a:r>
            <a:endParaRPr lang="en-US" dirty="0"/>
          </a:p>
          <a:p>
            <a:pPr algn="ctr"/>
            <a:r>
              <a:rPr lang="en-US" dirty="0"/>
              <a:t>Prof. Genomics and Infections Diseases</a:t>
            </a:r>
          </a:p>
        </p:txBody>
      </p:sp>
      <p:sp>
        <p:nvSpPr>
          <p:cNvPr id="11" name="TextBox 10">
            <a:extLst>
              <a:ext uri="{FF2B5EF4-FFF2-40B4-BE49-F238E27FC236}">
                <a16:creationId xmlns:a16="http://schemas.microsoft.com/office/drawing/2014/main" id="{58116790-1891-57FA-5F74-21E52C8CB1A1}"/>
              </a:ext>
            </a:extLst>
          </p:cNvPr>
          <p:cNvSpPr txBox="1"/>
          <p:nvPr/>
        </p:nvSpPr>
        <p:spPr>
          <a:xfrm>
            <a:off x="7366289" y="4509323"/>
            <a:ext cx="2700035" cy="369332"/>
          </a:xfrm>
          <a:prstGeom prst="rect">
            <a:avLst/>
          </a:prstGeom>
          <a:noFill/>
        </p:spPr>
        <p:txBody>
          <a:bodyPr wrap="none" rtlCol="0">
            <a:spAutoFit/>
          </a:bodyPr>
          <a:lstStyle/>
          <a:p>
            <a:r>
              <a:rPr lang="en-US" dirty="0" err="1"/>
              <a:t>Taane.clark@lshtm.ac.uk</a:t>
            </a:r>
            <a:endParaRPr lang="en-US" dirty="0"/>
          </a:p>
        </p:txBody>
      </p:sp>
      <p:sp>
        <p:nvSpPr>
          <p:cNvPr id="12" name="TextBox 11">
            <a:extLst>
              <a:ext uri="{FF2B5EF4-FFF2-40B4-BE49-F238E27FC236}">
                <a16:creationId xmlns:a16="http://schemas.microsoft.com/office/drawing/2014/main" id="{833346EF-1C06-68B3-2137-E28B92AC0EDE}"/>
              </a:ext>
            </a:extLst>
          </p:cNvPr>
          <p:cNvSpPr txBox="1"/>
          <p:nvPr/>
        </p:nvSpPr>
        <p:spPr>
          <a:xfrm>
            <a:off x="1477564" y="4555672"/>
            <a:ext cx="3247236" cy="369332"/>
          </a:xfrm>
          <a:prstGeom prst="rect">
            <a:avLst/>
          </a:prstGeom>
          <a:noFill/>
        </p:spPr>
        <p:txBody>
          <a:bodyPr wrap="none" rtlCol="0">
            <a:spAutoFit/>
          </a:bodyPr>
          <a:lstStyle/>
          <a:p>
            <a:r>
              <a:rPr lang="en-US" dirty="0" err="1"/>
              <a:t>Susana.campino@lshtm.ac.uk</a:t>
            </a:r>
            <a:endParaRPr lang="en-US" dirty="0"/>
          </a:p>
        </p:txBody>
      </p:sp>
      <p:pic>
        <p:nvPicPr>
          <p:cNvPr id="36" name="Audio 35">
            <a:extLst>
              <a:ext uri="{FF2B5EF4-FFF2-40B4-BE49-F238E27FC236}">
                <a16:creationId xmlns:a16="http://schemas.microsoft.com/office/drawing/2014/main" id="{4415B674-66FB-015D-B48D-CC7CE8F57F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25599720"/>
      </p:ext>
    </p:extLst>
  </p:cSld>
  <p:clrMapOvr>
    <a:masterClrMapping/>
  </p:clrMapOvr>
  <mc:AlternateContent xmlns:mc="http://schemas.openxmlformats.org/markup-compatibility/2006">
    <mc:Choice xmlns:p14="http://schemas.microsoft.com/office/powerpoint/2010/main" Requires="p14">
      <p:transition spd="slow" p14:dur="2000" advTm="20639"/>
    </mc:Choice>
    <mc:Fallback>
      <p:transition spd="slow" advTm="20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9EA460-20E7-5D99-8B11-247A754433A7}"/>
              </a:ext>
            </a:extLst>
          </p:cNvPr>
          <p:cNvSpPr/>
          <p:nvPr/>
        </p:nvSpPr>
        <p:spPr>
          <a:xfrm>
            <a:off x="-140859" y="186206"/>
            <a:ext cx="10238635" cy="492443"/>
          </a:xfrm>
          <a:prstGeom prst="rect">
            <a:avLst/>
          </a:prstGeom>
        </p:spPr>
        <p:txBody>
          <a:bodyPr wrap="square">
            <a:spAutoFit/>
          </a:bodyPr>
          <a:lstStyle/>
          <a:p>
            <a:pPr algn="ctr"/>
            <a:r>
              <a:rPr lang="en-GB" sz="2600" b="1" dirty="0">
                <a:solidFill>
                  <a:schemeClr val="bg1"/>
                </a:solidFill>
              </a:rPr>
              <a:t>Working towards a DNA/ RNA-based rapid surveillance test</a:t>
            </a:r>
            <a:endParaRPr lang="en-US" sz="2600" b="1" dirty="0">
              <a:solidFill>
                <a:schemeClr val="bg1"/>
              </a:solidFill>
            </a:endParaRPr>
          </a:p>
        </p:txBody>
      </p:sp>
      <p:sp>
        <p:nvSpPr>
          <p:cNvPr id="15" name="TextBox 14">
            <a:extLst>
              <a:ext uri="{FF2B5EF4-FFF2-40B4-BE49-F238E27FC236}">
                <a16:creationId xmlns:a16="http://schemas.microsoft.com/office/drawing/2014/main" id="{1CA59729-2D16-8239-CCFF-EB83E87D28B7}"/>
              </a:ext>
            </a:extLst>
          </p:cNvPr>
          <p:cNvSpPr txBox="1"/>
          <p:nvPr/>
        </p:nvSpPr>
        <p:spPr>
          <a:xfrm>
            <a:off x="215770" y="2416760"/>
            <a:ext cx="5656482" cy="1446550"/>
          </a:xfrm>
          <a:prstGeom prst="rect">
            <a:avLst/>
          </a:prstGeom>
          <a:noFill/>
        </p:spPr>
        <p:txBody>
          <a:bodyPr wrap="square" rtlCol="0">
            <a:spAutoFit/>
          </a:bodyPr>
          <a:lstStyle/>
          <a:p>
            <a:r>
              <a:rPr lang="en-US" sz="2200" b="1" dirty="0">
                <a:solidFill>
                  <a:srgbClr val="0070C0"/>
                </a:solidFill>
              </a:rPr>
              <a:t>Are these mosquitoes infected? </a:t>
            </a:r>
          </a:p>
          <a:p>
            <a:r>
              <a:rPr lang="en-US" sz="2200" b="1" dirty="0">
                <a:solidFill>
                  <a:srgbClr val="0070C0"/>
                </a:solidFill>
              </a:rPr>
              <a:t>Are the parasites resistant to treatment?</a:t>
            </a:r>
          </a:p>
          <a:p>
            <a:r>
              <a:rPr lang="en-US" sz="2200" b="1" dirty="0">
                <a:solidFill>
                  <a:srgbClr val="0070C0"/>
                </a:solidFill>
              </a:rPr>
              <a:t>Are the mosquitos resistant to insecticides?</a:t>
            </a:r>
          </a:p>
        </p:txBody>
      </p:sp>
      <p:pic>
        <p:nvPicPr>
          <p:cNvPr id="16" name="Picture 15">
            <a:extLst>
              <a:ext uri="{FF2B5EF4-FFF2-40B4-BE49-F238E27FC236}">
                <a16:creationId xmlns:a16="http://schemas.microsoft.com/office/drawing/2014/main" id="{5DFB57CA-72F8-DE57-6689-F3A898766890}"/>
              </a:ext>
            </a:extLst>
          </p:cNvPr>
          <p:cNvPicPr>
            <a:picLocks noChangeAspect="1"/>
          </p:cNvPicPr>
          <p:nvPr/>
        </p:nvPicPr>
        <p:blipFill>
          <a:blip r:embed="rId5"/>
          <a:stretch>
            <a:fillRect/>
          </a:stretch>
        </p:blipFill>
        <p:spPr>
          <a:xfrm rot="17265974">
            <a:off x="2806827" y="5748102"/>
            <a:ext cx="678102" cy="518078"/>
          </a:xfrm>
          <a:prstGeom prst="rect">
            <a:avLst/>
          </a:prstGeom>
        </p:spPr>
      </p:pic>
      <p:pic>
        <p:nvPicPr>
          <p:cNvPr id="17" name="Picture 16">
            <a:extLst>
              <a:ext uri="{FF2B5EF4-FFF2-40B4-BE49-F238E27FC236}">
                <a16:creationId xmlns:a16="http://schemas.microsoft.com/office/drawing/2014/main" id="{0CCDB63E-ABDD-FDDC-CE77-686F6D835A35}"/>
              </a:ext>
            </a:extLst>
          </p:cNvPr>
          <p:cNvPicPr>
            <a:picLocks noChangeAspect="1"/>
          </p:cNvPicPr>
          <p:nvPr/>
        </p:nvPicPr>
        <p:blipFill>
          <a:blip r:embed="rId5"/>
          <a:stretch>
            <a:fillRect/>
          </a:stretch>
        </p:blipFill>
        <p:spPr>
          <a:xfrm rot="17265974">
            <a:off x="196209" y="5682369"/>
            <a:ext cx="678102" cy="518078"/>
          </a:xfrm>
          <a:prstGeom prst="rect">
            <a:avLst/>
          </a:prstGeom>
        </p:spPr>
      </p:pic>
      <p:pic>
        <p:nvPicPr>
          <p:cNvPr id="18" name="Picture 17">
            <a:extLst>
              <a:ext uri="{FF2B5EF4-FFF2-40B4-BE49-F238E27FC236}">
                <a16:creationId xmlns:a16="http://schemas.microsoft.com/office/drawing/2014/main" id="{AB9F48C4-33FB-6DA0-F680-C3D27447669E}"/>
              </a:ext>
            </a:extLst>
          </p:cNvPr>
          <p:cNvPicPr>
            <a:picLocks noChangeAspect="1"/>
          </p:cNvPicPr>
          <p:nvPr/>
        </p:nvPicPr>
        <p:blipFill>
          <a:blip r:embed="rId5"/>
          <a:stretch>
            <a:fillRect/>
          </a:stretch>
        </p:blipFill>
        <p:spPr>
          <a:xfrm rot="17265974">
            <a:off x="2806826" y="4878521"/>
            <a:ext cx="678102" cy="518078"/>
          </a:xfrm>
          <a:prstGeom prst="rect">
            <a:avLst/>
          </a:prstGeom>
        </p:spPr>
      </p:pic>
      <p:pic>
        <p:nvPicPr>
          <p:cNvPr id="19" name="Picture 18">
            <a:extLst>
              <a:ext uri="{FF2B5EF4-FFF2-40B4-BE49-F238E27FC236}">
                <a16:creationId xmlns:a16="http://schemas.microsoft.com/office/drawing/2014/main" id="{15D7355E-2536-1BAF-6B92-0AF1C7C42D12}"/>
              </a:ext>
            </a:extLst>
          </p:cNvPr>
          <p:cNvPicPr>
            <a:picLocks noChangeAspect="1"/>
          </p:cNvPicPr>
          <p:nvPr/>
        </p:nvPicPr>
        <p:blipFill>
          <a:blip r:embed="rId5"/>
          <a:stretch>
            <a:fillRect/>
          </a:stretch>
        </p:blipFill>
        <p:spPr>
          <a:xfrm rot="17265974">
            <a:off x="2253762" y="3809190"/>
            <a:ext cx="678102" cy="518078"/>
          </a:xfrm>
          <a:prstGeom prst="rect">
            <a:avLst/>
          </a:prstGeom>
        </p:spPr>
      </p:pic>
      <p:pic>
        <p:nvPicPr>
          <p:cNvPr id="20" name="Picture 19">
            <a:extLst>
              <a:ext uri="{FF2B5EF4-FFF2-40B4-BE49-F238E27FC236}">
                <a16:creationId xmlns:a16="http://schemas.microsoft.com/office/drawing/2014/main" id="{02D75D09-DB2E-4F18-D9A5-BB75D8890D60}"/>
              </a:ext>
            </a:extLst>
          </p:cNvPr>
          <p:cNvPicPr>
            <a:picLocks noChangeAspect="1"/>
          </p:cNvPicPr>
          <p:nvPr/>
        </p:nvPicPr>
        <p:blipFill>
          <a:blip r:embed="rId5"/>
          <a:stretch>
            <a:fillRect/>
          </a:stretch>
        </p:blipFill>
        <p:spPr>
          <a:xfrm rot="17265974">
            <a:off x="2099315" y="5164075"/>
            <a:ext cx="678102" cy="518078"/>
          </a:xfrm>
          <a:prstGeom prst="rect">
            <a:avLst/>
          </a:prstGeom>
        </p:spPr>
      </p:pic>
      <p:pic>
        <p:nvPicPr>
          <p:cNvPr id="21" name="Picture 20">
            <a:extLst>
              <a:ext uri="{FF2B5EF4-FFF2-40B4-BE49-F238E27FC236}">
                <a16:creationId xmlns:a16="http://schemas.microsoft.com/office/drawing/2014/main" id="{9452F818-38B7-DBA4-0C66-69CCA9307CA5}"/>
              </a:ext>
            </a:extLst>
          </p:cNvPr>
          <p:cNvPicPr>
            <a:picLocks noChangeAspect="1"/>
          </p:cNvPicPr>
          <p:nvPr/>
        </p:nvPicPr>
        <p:blipFill>
          <a:blip r:embed="rId5"/>
          <a:stretch>
            <a:fillRect/>
          </a:stretch>
        </p:blipFill>
        <p:spPr>
          <a:xfrm rot="17265974">
            <a:off x="2986202" y="4010942"/>
            <a:ext cx="678102" cy="518078"/>
          </a:xfrm>
          <a:prstGeom prst="rect">
            <a:avLst/>
          </a:prstGeom>
        </p:spPr>
      </p:pic>
      <p:pic>
        <p:nvPicPr>
          <p:cNvPr id="22" name="Picture 21">
            <a:extLst>
              <a:ext uri="{FF2B5EF4-FFF2-40B4-BE49-F238E27FC236}">
                <a16:creationId xmlns:a16="http://schemas.microsoft.com/office/drawing/2014/main" id="{9FE60F9D-55C7-BBC1-36D0-15A9B48B3F16}"/>
              </a:ext>
            </a:extLst>
          </p:cNvPr>
          <p:cNvPicPr>
            <a:picLocks noChangeAspect="1"/>
          </p:cNvPicPr>
          <p:nvPr/>
        </p:nvPicPr>
        <p:blipFill>
          <a:blip r:embed="rId5"/>
          <a:stretch>
            <a:fillRect/>
          </a:stretch>
        </p:blipFill>
        <p:spPr>
          <a:xfrm rot="17265974">
            <a:off x="934592" y="5720476"/>
            <a:ext cx="678102" cy="518078"/>
          </a:xfrm>
          <a:prstGeom prst="rect">
            <a:avLst/>
          </a:prstGeom>
        </p:spPr>
      </p:pic>
      <p:pic>
        <p:nvPicPr>
          <p:cNvPr id="23" name="Picture 22">
            <a:extLst>
              <a:ext uri="{FF2B5EF4-FFF2-40B4-BE49-F238E27FC236}">
                <a16:creationId xmlns:a16="http://schemas.microsoft.com/office/drawing/2014/main" id="{43AA6732-93F7-CF05-7FE0-5475C8D6C567}"/>
              </a:ext>
            </a:extLst>
          </p:cNvPr>
          <p:cNvPicPr>
            <a:picLocks noChangeAspect="1"/>
          </p:cNvPicPr>
          <p:nvPr/>
        </p:nvPicPr>
        <p:blipFill>
          <a:blip r:embed="rId5"/>
          <a:stretch>
            <a:fillRect/>
          </a:stretch>
        </p:blipFill>
        <p:spPr>
          <a:xfrm rot="17265974">
            <a:off x="1931996" y="5791151"/>
            <a:ext cx="678102" cy="518078"/>
          </a:xfrm>
          <a:prstGeom prst="rect">
            <a:avLst/>
          </a:prstGeom>
        </p:spPr>
      </p:pic>
      <p:pic>
        <p:nvPicPr>
          <p:cNvPr id="24" name="Picture 23">
            <a:extLst>
              <a:ext uri="{FF2B5EF4-FFF2-40B4-BE49-F238E27FC236}">
                <a16:creationId xmlns:a16="http://schemas.microsoft.com/office/drawing/2014/main" id="{9651BD5A-8642-B5D6-DC1F-0DC75B209C17}"/>
              </a:ext>
            </a:extLst>
          </p:cNvPr>
          <p:cNvPicPr>
            <a:picLocks noChangeAspect="1"/>
          </p:cNvPicPr>
          <p:nvPr/>
        </p:nvPicPr>
        <p:blipFill>
          <a:blip r:embed="rId5"/>
          <a:stretch>
            <a:fillRect/>
          </a:stretch>
        </p:blipFill>
        <p:spPr>
          <a:xfrm rot="17265974">
            <a:off x="2030344" y="4536999"/>
            <a:ext cx="678102" cy="518078"/>
          </a:xfrm>
          <a:prstGeom prst="rect">
            <a:avLst/>
          </a:prstGeom>
        </p:spPr>
      </p:pic>
      <p:pic>
        <p:nvPicPr>
          <p:cNvPr id="25" name="Picture 24">
            <a:extLst>
              <a:ext uri="{FF2B5EF4-FFF2-40B4-BE49-F238E27FC236}">
                <a16:creationId xmlns:a16="http://schemas.microsoft.com/office/drawing/2014/main" id="{B6B0EFD1-0EFF-F724-C7D3-8B42D45E714E}"/>
              </a:ext>
            </a:extLst>
          </p:cNvPr>
          <p:cNvPicPr>
            <a:picLocks noChangeAspect="1"/>
          </p:cNvPicPr>
          <p:nvPr/>
        </p:nvPicPr>
        <p:blipFill>
          <a:blip r:embed="rId5"/>
          <a:stretch>
            <a:fillRect/>
          </a:stretch>
        </p:blipFill>
        <p:spPr>
          <a:xfrm rot="17265974">
            <a:off x="1253861" y="4170637"/>
            <a:ext cx="678102" cy="518078"/>
          </a:xfrm>
          <a:prstGeom prst="rect">
            <a:avLst/>
          </a:prstGeom>
        </p:spPr>
      </p:pic>
      <p:pic>
        <p:nvPicPr>
          <p:cNvPr id="26" name="Picture 25">
            <a:extLst>
              <a:ext uri="{FF2B5EF4-FFF2-40B4-BE49-F238E27FC236}">
                <a16:creationId xmlns:a16="http://schemas.microsoft.com/office/drawing/2014/main" id="{7A12FC53-1CFC-E625-2B07-AD8EED296D55}"/>
              </a:ext>
            </a:extLst>
          </p:cNvPr>
          <p:cNvPicPr>
            <a:picLocks noChangeAspect="1"/>
          </p:cNvPicPr>
          <p:nvPr/>
        </p:nvPicPr>
        <p:blipFill>
          <a:blip r:embed="rId5"/>
          <a:stretch>
            <a:fillRect/>
          </a:stretch>
        </p:blipFill>
        <p:spPr>
          <a:xfrm rot="17265974">
            <a:off x="253959" y="4299973"/>
            <a:ext cx="678102" cy="518078"/>
          </a:xfrm>
          <a:prstGeom prst="rect">
            <a:avLst/>
          </a:prstGeom>
        </p:spPr>
      </p:pic>
      <p:pic>
        <p:nvPicPr>
          <p:cNvPr id="27" name="Picture 26">
            <a:extLst>
              <a:ext uri="{FF2B5EF4-FFF2-40B4-BE49-F238E27FC236}">
                <a16:creationId xmlns:a16="http://schemas.microsoft.com/office/drawing/2014/main" id="{4D50C9AD-1E87-4D8F-279E-8D1714167611}"/>
              </a:ext>
            </a:extLst>
          </p:cNvPr>
          <p:cNvPicPr>
            <a:picLocks noChangeAspect="1"/>
          </p:cNvPicPr>
          <p:nvPr/>
        </p:nvPicPr>
        <p:blipFill>
          <a:blip r:embed="rId5"/>
          <a:stretch>
            <a:fillRect/>
          </a:stretch>
        </p:blipFill>
        <p:spPr>
          <a:xfrm rot="17265974">
            <a:off x="1291961" y="4974484"/>
            <a:ext cx="678102" cy="518078"/>
          </a:xfrm>
          <a:prstGeom prst="rect">
            <a:avLst/>
          </a:prstGeom>
        </p:spPr>
      </p:pic>
      <p:pic>
        <p:nvPicPr>
          <p:cNvPr id="28" name="Picture 27">
            <a:extLst>
              <a:ext uri="{FF2B5EF4-FFF2-40B4-BE49-F238E27FC236}">
                <a16:creationId xmlns:a16="http://schemas.microsoft.com/office/drawing/2014/main" id="{A110284C-47D1-C5BC-7387-DADF08038C00}"/>
              </a:ext>
            </a:extLst>
          </p:cNvPr>
          <p:cNvPicPr>
            <a:picLocks noChangeAspect="1"/>
          </p:cNvPicPr>
          <p:nvPr/>
        </p:nvPicPr>
        <p:blipFill>
          <a:blip r:embed="rId5"/>
          <a:stretch>
            <a:fillRect/>
          </a:stretch>
        </p:blipFill>
        <p:spPr>
          <a:xfrm rot="17265974">
            <a:off x="330160" y="5023402"/>
            <a:ext cx="678102" cy="518078"/>
          </a:xfrm>
          <a:prstGeom prst="rect">
            <a:avLst/>
          </a:prstGeom>
        </p:spPr>
      </p:pic>
      <p:pic>
        <p:nvPicPr>
          <p:cNvPr id="29" name="Picture 28">
            <a:extLst>
              <a:ext uri="{FF2B5EF4-FFF2-40B4-BE49-F238E27FC236}">
                <a16:creationId xmlns:a16="http://schemas.microsoft.com/office/drawing/2014/main" id="{E7647697-ACEC-C7EF-C981-2E367C5F7E53}"/>
              </a:ext>
            </a:extLst>
          </p:cNvPr>
          <p:cNvPicPr>
            <a:picLocks noChangeAspect="1"/>
          </p:cNvPicPr>
          <p:nvPr/>
        </p:nvPicPr>
        <p:blipFill>
          <a:blip r:embed="rId6"/>
          <a:stretch>
            <a:fillRect/>
          </a:stretch>
        </p:blipFill>
        <p:spPr>
          <a:xfrm>
            <a:off x="8014030" y="1427840"/>
            <a:ext cx="2737618" cy="1863603"/>
          </a:xfrm>
          <a:prstGeom prst="rect">
            <a:avLst/>
          </a:prstGeom>
        </p:spPr>
      </p:pic>
      <p:sp>
        <p:nvSpPr>
          <p:cNvPr id="30" name="Striped Right Arrow 29">
            <a:extLst>
              <a:ext uri="{FF2B5EF4-FFF2-40B4-BE49-F238E27FC236}">
                <a16:creationId xmlns:a16="http://schemas.microsoft.com/office/drawing/2014/main" id="{80576BD7-2018-ECD3-90CE-9B8E58ADA0BD}"/>
              </a:ext>
            </a:extLst>
          </p:cNvPr>
          <p:cNvSpPr/>
          <p:nvPr/>
        </p:nvSpPr>
        <p:spPr>
          <a:xfrm>
            <a:off x="5777088" y="2359642"/>
            <a:ext cx="1297809" cy="445411"/>
          </a:xfrm>
          <a:prstGeom prst="striped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122BF5B-450A-6CA5-2A37-5A47F68B6C37}"/>
              </a:ext>
            </a:extLst>
          </p:cNvPr>
          <p:cNvSpPr txBox="1"/>
          <p:nvPr/>
        </p:nvSpPr>
        <p:spPr>
          <a:xfrm>
            <a:off x="5481143" y="1827139"/>
            <a:ext cx="1598002" cy="369332"/>
          </a:xfrm>
          <a:prstGeom prst="rect">
            <a:avLst/>
          </a:prstGeom>
          <a:noFill/>
        </p:spPr>
        <p:txBody>
          <a:bodyPr wrap="none" rtlCol="0">
            <a:spAutoFit/>
          </a:bodyPr>
          <a:lstStyle/>
          <a:p>
            <a:r>
              <a:rPr lang="en-US" dirty="0"/>
              <a:t>Lab dependent</a:t>
            </a:r>
          </a:p>
        </p:txBody>
      </p:sp>
      <p:sp>
        <p:nvSpPr>
          <p:cNvPr id="32" name="Striped Right Arrow 31">
            <a:extLst>
              <a:ext uri="{FF2B5EF4-FFF2-40B4-BE49-F238E27FC236}">
                <a16:creationId xmlns:a16="http://schemas.microsoft.com/office/drawing/2014/main" id="{4A4F24CA-D4E3-8B2F-4AD5-C042D4F5FA27}"/>
              </a:ext>
            </a:extLst>
          </p:cNvPr>
          <p:cNvSpPr/>
          <p:nvPr/>
        </p:nvSpPr>
        <p:spPr>
          <a:xfrm>
            <a:off x="5700840" y="4788112"/>
            <a:ext cx="1297809" cy="445411"/>
          </a:xfrm>
          <a:prstGeom prst="striped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DE6B062-1024-498F-15DF-69D725039CF3}"/>
              </a:ext>
            </a:extLst>
          </p:cNvPr>
          <p:cNvSpPr txBox="1"/>
          <p:nvPr/>
        </p:nvSpPr>
        <p:spPr>
          <a:xfrm>
            <a:off x="5658671" y="4179530"/>
            <a:ext cx="1793506" cy="369332"/>
          </a:xfrm>
          <a:prstGeom prst="rect">
            <a:avLst/>
          </a:prstGeom>
          <a:noFill/>
        </p:spPr>
        <p:txBody>
          <a:bodyPr wrap="square" rtlCol="0">
            <a:spAutoFit/>
          </a:bodyPr>
          <a:lstStyle/>
          <a:p>
            <a:r>
              <a:rPr lang="en-US" dirty="0"/>
              <a:t>Field deployable</a:t>
            </a:r>
          </a:p>
        </p:txBody>
      </p:sp>
      <p:sp>
        <p:nvSpPr>
          <p:cNvPr id="34" name="TextBox 33">
            <a:extLst>
              <a:ext uri="{FF2B5EF4-FFF2-40B4-BE49-F238E27FC236}">
                <a16:creationId xmlns:a16="http://schemas.microsoft.com/office/drawing/2014/main" id="{4520FA83-18AC-A978-5E1B-B4596DF81F0C}"/>
              </a:ext>
            </a:extLst>
          </p:cNvPr>
          <p:cNvSpPr txBox="1"/>
          <p:nvPr/>
        </p:nvSpPr>
        <p:spPr>
          <a:xfrm>
            <a:off x="9063861" y="5571547"/>
            <a:ext cx="2871937" cy="1308050"/>
          </a:xfrm>
          <a:prstGeom prst="rect">
            <a:avLst/>
          </a:prstGeom>
          <a:noFill/>
        </p:spPr>
        <p:txBody>
          <a:bodyPr wrap="square">
            <a:spAutoFit/>
          </a:bodyPr>
          <a:lstStyle/>
          <a:p>
            <a:pPr marL="285750" indent="-285750">
              <a:buFontTx/>
              <a:buChar char="-"/>
            </a:pPr>
            <a:r>
              <a:rPr lang="en-US" sz="1800" dirty="0"/>
              <a:t>A test that Includes several pathogens</a:t>
            </a:r>
          </a:p>
          <a:p>
            <a:pPr marL="285750" indent="-285750">
              <a:buFontTx/>
              <a:buChar char="-"/>
            </a:pPr>
            <a:endParaRPr lang="en-US" sz="700" dirty="0"/>
          </a:p>
          <a:p>
            <a:pPr marL="285750" indent="-285750">
              <a:buFontTx/>
              <a:buChar char="-"/>
            </a:pPr>
            <a:r>
              <a:rPr lang="en-US" sz="1800" dirty="0"/>
              <a:t>Targeting antimalarial resistance mutations</a:t>
            </a:r>
          </a:p>
        </p:txBody>
      </p:sp>
      <p:pic>
        <p:nvPicPr>
          <p:cNvPr id="35" name="Picture 34">
            <a:extLst>
              <a:ext uri="{FF2B5EF4-FFF2-40B4-BE49-F238E27FC236}">
                <a16:creationId xmlns:a16="http://schemas.microsoft.com/office/drawing/2014/main" id="{FF8B93E2-2AE6-414F-B961-4B78C4431D0D}"/>
              </a:ext>
            </a:extLst>
          </p:cNvPr>
          <p:cNvPicPr>
            <a:picLocks noChangeAspect="1"/>
          </p:cNvPicPr>
          <p:nvPr/>
        </p:nvPicPr>
        <p:blipFill rotWithShape="1">
          <a:blip r:embed="rId7"/>
          <a:srcRect t="19027" r="5735"/>
          <a:stretch/>
        </p:blipFill>
        <p:spPr>
          <a:xfrm>
            <a:off x="9287977" y="4248505"/>
            <a:ext cx="1572856" cy="1166187"/>
          </a:xfrm>
          <a:prstGeom prst="rect">
            <a:avLst/>
          </a:prstGeom>
        </p:spPr>
      </p:pic>
      <p:pic>
        <p:nvPicPr>
          <p:cNvPr id="36" name="Picture 35">
            <a:extLst>
              <a:ext uri="{FF2B5EF4-FFF2-40B4-BE49-F238E27FC236}">
                <a16:creationId xmlns:a16="http://schemas.microsoft.com/office/drawing/2014/main" id="{ACB58B3B-97F4-BFE6-CB4B-E1B6C91176DF}"/>
              </a:ext>
            </a:extLst>
          </p:cNvPr>
          <p:cNvPicPr>
            <a:picLocks noChangeAspect="1"/>
          </p:cNvPicPr>
          <p:nvPr/>
        </p:nvPicPr>
        <p:blipFill>
          <a:blip r:embed="rId8"/>
          <a:stretch>
            <a:fillRect/>
          </a:stretch>
        </p:blipFill>
        <p:spPr>
          <a:xfrm>
            <a:off x="7532348" y="4076314"/>
            <a:ext cx="1863917" cy="1510568"/>
          </a:xfrm>
          <a:prstGeom prst="rect">
            <a:avLst/>
          </a:prstGeom>
        </p:spPr>
      </p:pic>
      <p:sp>
        <p:nvSpPr>
          <p:cNvPr id="3" name="Pentagon 2">
            <a:extLst>
              <a:ext uri="{FF2B5EF4-FFF2-40B4-BE49-F238E27FC236}">
                <a16:creationId xmlns:a16="http://schemas.microsoft.com/office/drawing/2014/main" id="{687C47B8-504C-74E2-4612-6A766B17A7B7}"/>
              </a:ext>
            </a:extLst>
          </p:cNvPr>
          <p:cNvSpPr/>
          <p:nvPr/>
        </p:nvSpPr>
        <p:spPr>
          <a:xfrm>
            <a:off x="375218" y="1096367"/>
            <a:ext cx="2321840" cy="981813"/>
          </a:xfrm>
          <a:prstGeom prst="homePlat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Aim 4</a:t>
            </a:r>
          </a:p>
        </p:txBody>
      </p:sp>
      <p:pic>
        <p:nvPicPr>
          <p:cNvPr id="6" name="Audio 5">
            <a:extLst>
              <a:ext uri="{FF2B5EF4-FFF2-40B4-BE49-F238E27FC236}">
                <a16:creationId xmlns:a16="http://schemas.microsoft.com/office/drawing/2014/main" id="{04135571-81EF-9499-DBEA-59236CE3278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181815100"/>
      </p:ext>
    </p:extLst>
  </p:cSld>
  <p:clrMapOvr>
    <a:masterClrMapping/>
  </p:clrMapOvr>
  <mc:AlternateContent xmlns:mc="http://schemas.openxmlformats.org/markup-compatibility/2006">
    <mc:Choice xmlns:p14="http://schemas.microsoft.com/office/powerpoint/2010/main" Requires="p14">
      <p:transition spd="slow" p14:dur="2000" advTm="50478"/>
    </mc:Choice>
    <mc:Fallback>
      <p:transition spd="slow" advTm="50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2" grpId="0" animBg="1"/>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B0F46-A401-F9DF-C491-D30B7DA3507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EE3293-771C-1BF9-8FBF-53DD0BBB6A19}"/>
              </a:ext>
            </a:extLst>
          </p:cNvPr>
          <p:cNvSpPr txBox="1"/>
          <p:nvPr/>
        </p:nvSpPr>
        <p:spPr>
          <a:xfrm>
            <a:off x="1090448" y="1695088"/>
            <a:ext cx="10011103" cy="830997"/>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sz="2400" dirty="0">
                <a:solidFill>
                  <a:srgbClr val="000000"/>
                </a:solidFill>
                <a:effectLst/>
                <a:latin typeface="Helvetica" pitchFamily="2" charset="0"/>
              </a:rPr>
              <a:t>The insights gained from this project will help identify novel targets for future interventions to combat malaria drug and insecticide resistance.</a:t>
            </a:r>
          </a:p>
        </p:txBody>
      </p:sp>
      <p:sp>
        <p:nvSpPr>
          <p:cNvPr id="4" name="TextBox 3">
            <a:extLst>
              <a:ext uri="{FF2B5EF4-FFF2-40B4-BE49-F238E27FC236}">
                <a16:creationId xmlns:a16="http://schemas.microsoft.com/office/drawing/2014/main" id="{81182A7D-B2C0-5D69-9BF1-2555FE0D15ED}"/>
              </a:ext>
            </a:extLst>
          </p:cNvPr>
          <p:cNvSpPr txBox="1"/>
          <p:nvPr/>
        </p:nvSpPr>
        <p:spPr>
          <a:xfrm>
            <a:off x="3394842" y="3692917"/>
            <a:ext cx="4777077" cy="369332"/>
          </a:xfrm>
          <a:prstGeom prst="rect">
            <a:avLst/>
          </a:prstGeom>
          <a:noFill/>
        </p:spPr>
        <p:txBody>
          <a:bodyPr wrap="none" rtlCol="0">
            <a:spAutoFit/>
          </a:bodyPr>
          <a:lstStyle/>
          <a:p>
            <a:r>
              <a:rPr lang="en-US" dirty="0"/>
              <a:t>The website: http://</a:t>
            </a:r>
            <a:r>
              <a:rPr lang="en-US" dirty="0" err="1"/>
              <a:t>pathogenseq.lshtm.ac.uk</a:t>
            </a:r>
            <a:r>
              <a:rPr lang="en-US" dirty="0"/>
              <a:t>/ </a:t>
            </a:r>
          </a:p>
        </p:txBody>
      </p:sp>
      <p:sp>
        <p:nvSpPr>
          <p:cNvPr id="6" name="TextBox 5">
            <a:extLst>
              <a:ext uri="{FF2B5EF4-FFF2-40B4-BE49-F238E27FC236}">
                <a16:creationId xmlns:a16="http://schemas.microsoft.com/office/drawing/2014/main" id="{E2E60FEE-0C18-F398-4A6C-AB52441AE674}"/>
              </a:ext>
            </a:extLst>
          </p:cNvPr>
          <p:cNvSpPr txBox="1"/>
          <p:nvPr/>
        </p:nvSpPr>
        <p:spPr>
          <a:xfrm>
            <a:off x="3964677" y="3165083"/>
            <a:ext cx="3637406" cy="369332"/>
          </a:xfrm>
          <a:prstGeom prst="rect">
            <a:avLst/>
          </a:prstGeom>
          <a:noFill/>
        </p:spPr>
        <p:txBody>
          <a:bodyPr wrap="square" rtlCol="0">
            <a:spAutoFit/>
          </a:bodyPr>
          <a:lstStyle/>
          <a:p>
            <a:r>
              <a:rPr lang="en-US" dirty="0"/>
              <a:t>To know more about the team visit:</a:t>
            </a:r>
          </a:p>
        </p:txBody>
      </p:sp>
      <p:sp>
        <p:nvSpPr>
          <p:cNvPr id="8" name="TextBox 7">
            <a:extLst>
              <a:ext uri="{FF2B5EF4-FFF2-40B4-BE49-F238E27FC236}">
                <a16:creationId xmlns:a16="http://schemas.microsoft.com/office/drawing/2014/main" id="{8907082B-CEFB-7878-B7F8-07EF73572C38}"/>
              </a:ext>
            </a:extLst>
          </p:cNvPr>
          <p:cNvSpPr txBox="1"/>
          <p:nvPr/>
        </p:nvSpPr>
        <p:spPr>
          <a:xfrm>
            <a:off x="1162078" y="198703"/>
            <a:ext cx="8080994" cy="1107996"/>
          </a:xfrm>
          <a:prstGeom prst="rect">
            <a:avLst/>
          </a:prstGeom>
          <a:noFill/>
        </p:spPr>
        <p:txBody>
          <a:bodyPr wrap="none" rtlCol="0">
            <a:spAutoFit/>
          </a:bodyPr>
          <a:lstStyle/>
          <a:p>
            <a:pPr algn="ctr"/>
            <a:r>
              <a:rPr lang="en-US" sz="2200" dirty="0">
                <a:solidFill>
                  <a:schemeClr val="bg1"/>
                </a:solidFill>
              </a:rPr>
              <a:t>Join a dynamic team of PhD students &amp; postdoctoral researchers </a:t>
            </a:r>
          </a:p>
          <a:p>
            <a:pPr algn="ctr"/>
            <a:r>
              <a:rPr lang="en-US" sz="2200" dirty="0">
                <a:solidFill>
                  <a:schemeClr val="bg1"/>
                </a:solidFill>
              </a:rPr>
              <a:t>specialized in genomics and global health</a:t>
            </a:r>
          </a:p>
          <a:p>
            <a:pPr algn="ctr"/>
            <a:endParaRPr lang="en-US" sz="2200" dirty="0">
              <a:solidFill>
                <a:schemeClr val="bg1"/>
              </a:solidFill>
            </a:endParaRPr>
          </a:p>
        </p:txBody>
      </p:sp>
      <p:pic>
        <p:nvPicPr>
          <p:cNvPr id="10" name="Audio 9">
            <a:extLst>
              <a:ext uri="{FF2B5EF4-FFF2-40B4-BE49-F238E27FC236}">
                <a16:creationId xmlns:a16="http://schemas.microsoft.com/office/drawing/2014/main" id="{8ABD61C3-240E-3BA4-985E-062848BE3B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94335090"/>
      </p:ext>
    </p:extLst>
  </p:cSld>
  <p:clrMapOvr>
    <a:masterClrMapping/>
  </p:clrMapOvr>
  <mc:AlternateContent xmlns:mc="http://schemas.openxmlformats.org/markup-compatibility/2006">
    <mc:Choice xmlns:p14="http://schemas.microsoft.com/office/powerpoint/2010/main" Requires="p14">
      <p:transition spd="slow" p14:dur="2000" advTm="33683"/>
    </mc:Choice>
    <mc:Fallback>
      <p:transition spd="slow" advTm="33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91C8F2-EF9F-F34D-3773-F8C2893F368C}"/>
              </a:ext>
            </a:extLst>
          </p:cNvPr>
          <p:cNvSpPr txBox="1"/>
          <p:nvPr/>
        </p:nvSpPr>
        <p:spPr>
          <a:xfrm>
            <a:off x="630936" y="639520"/>
            <a:ext cx="3429000"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kern="1200">
                <a:solidFill>
                  <a:schemeClr val="tx1"/>
                </a:solidFill>
                <a:latin typeface="+mj-lt"/>
                <a:ea typeface="+mj-ea"/>
                <a:cs typeface="+mj-cs"/>
              </a:rPr>
              <a:t>Malaria the problem</a:t>
            </a:r>
          </a:p>
          <a:p>
            <a:pPr>
              <a:lnSpc>
                <a:spcPct val="90000"/>
              </a:lnSpc>
              <a:spcBef>
                <a:spcPct val="0"/>
              </a:spcBef>
              <a:spcAft>
                <a:spcPts val="600"/>
              </a:spcAft>
            </a:pPr>
            <a:endParaRPr lang="en-US" sz="5000" kern="1200">
              <a:solidFill>
                <a:schemeClr val="tx1"/>
              </a:solidFill>
              <a:latin typeface="+mj-lt"/>
              <a:ea typeface="+mj-ea"/>
              <a:cs typeface="+mj-cs"/>
            </a:endParaRPr>
          </a:p>
        </p:txBody>
      </p:sp>
      <p:sp>
        <p:nvSpPr>
          <p:cNvPr id="3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52CE0B37-1655-D72F-9B5B-9474EEF88795}"/>
              </a:ext>
            </a:extLst>
          </p:cNvPr>
          <p:cNvSpPr>
            <a:spLocks noGrp="1"/>
          </p:cNvSpPr>
          <p:nvPr>
            <p:ph idx="1"/>
          </p:nvPr>
        </p:nvSpPr>
        <p:spPr>
          <a:xfrm>
            <a:off x="630936" y="2807208"/>
            <a:ext cx="3429000" cy="3410712"/>
          </a:xfrm>
        </p:spPr>
        <p:txBody>
          <a:bodyPr vert="horz" lIns="91440" tIns="45720" rIns="91440" bIns="45720" rtlCol="0" anchor="t">
            <a:normAutofit/>
          </a:bodyPr>
          <a:lstStyle/>
          <a:p>
            <a:pPr marL="257168" indent="-228600">
              <a:buFont typeface="Arial" panose="020B0604020202020204" pitchFamily="34" charset="0"/>
              <a:buChar char="•"/>
            </a:pPr>
            <a:r>
              <a:rPr lang="en-US" sz="2200">
                <a:latin typeface="+mn-lt"/>
              </a:rPr>
              <a:t>Caused by protozoan parasites of the </a:t>
            </a:r>
            <a:r>
              <a:rPr lang="en-US" sz="2200" b="1" i="1">
                <a:latin typeface="+mn-lt"/>
              </a:rPr>
              <a:t>Plasmodium</a:t>
            </a:r>
            <a:r>
              <a:rPr lang="en-US" sz="2200" i="1">
                <a:latin typeface="+mn-lt"/>
              </a:rPr>
              <a:t> </a:t>
            </a:r>
            <a:r>
              <a:rPr lang="en-US" sz="2200">
                <a:latin typeface="+mn-lt"/>
              </a:rPr>
              <a:t>genus</a:t>
            </a:r>
          </a:p>
          <a:p>
            <a:pPr marL="257168" indent="-228600">
              <a:buFont typeface="Arial" panose="020B0604020202020204" pitchFamily="34" charset="0"/>
              <a:buChar char="•"/>
            </a:pPr>
            <a:r>
              <a:rPr lang="en-US" sz="2200">
                <a:latin typeface="+mn-lt"/>
              </a:rPr>
              <a:t>Transmitted by </a:t>
            </a:r>
            <a:r>
              <a:rPr lang="en-US" sz="2200" i="1">
                <a:latin typeface="+mn-lt"/>
              </a:rPr>
              <a:t>Anopheles</a:t>
            </a:r>
            <a:r>
              <a:rPr lang="en-US" sz="2200">
                <a:latin typeface="+mn-lt"/>
              </a:rPr>
              <a:t> female mosquitos</a:t>
            </a:r>
          </a:p>
          <a:p>
            <a:pPr marL="257168" indent="-228600">
              <a:buFont typeface="Arial" panose="020B0604020202020204" pitchFamily="34" charset="0"/>
              <a:buChar char="•"/>
            </a:pPr>
            <a:r>
              <a:rPr lang="en-US" sz="2200">
                <a:latin typeface="+mn-lt"/>
              </a:rPr>
              <a:t>619 000 deaths / 247 million cases in 2022 (WHO) </a:t>
            </a:r>
          </a:p>
          <a:p>
            <a:pPr marL="0" indent="-228600">
              <a:buFont typeface="Arial" panose="020B0604020202020204" pitchFamily="34" charset="0"/>
              <a:buChar char="•"/>
            </a:pPr>
            <a:endParaRPr lang="en-US" sz="2200">
              <a:latin typeface="+mn-lt"/>
            </a:endParaRPr>
          </a:p>
          <a:p>
            <a:pPr marL="257168" indent="-228600">
              <a:buFont typeface="Arial" panose="020B0604020202020204" pitchFamily="34" charset="0"/>
              <a:buChar char="•"/>
            </a:pPr>
            <a:endParaRPr lang="en-US" sz="2200">
              <a:latin typeface="+mn-lt"/>
            </a:endParaRPr>
          </a:p>
          <a:p>
            <a:pPr marL="0" indent="-228600">
              <a:buFont typeface="Arial" panose="020B0604020202020204" pitchFamily="34" charset="0"/>
              <a:buChar char="•"/>
            </a:pPr>
            <a:endParaRPr lang="en-US" sz="2200">
              <a:latin typeface="+mn-lt"/>
            </a:endParaRPr>
          </a:p>
          <a:p>
            <a:pPr marL="0" indent="-228600">
              <a:buFont typeface="Arial" panose="020B0604020202020204" pitchFamily="34" charset="0"/>
              <a:buChar char="•"/>
            </a:pPr>
            <a:endParaRPr lang="en-US" sz="2200">
              <a:latin typeface="+mn-lt"/>
            </a:endParaRPr>
          </a:p>
        </p:txBody>
      </p:sp>
      <p:pic>
        <p:nvPicPr>
          <p:cNvPr id="18" name="Picture 17" descr="A close up of a map&#10;&#10;Description automatically generated">
            <a:extLst>
              <a:ext uri="{FF2B5EF4-FFF2-40B4-BE49-F238E27FC236}">
                <a16:creationId xmlns:a16="http://schemas.microsoft.com/office/drawing/2014/main" id="{27637E4F-D3A3-6349-5D9A-F6F062C34B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98373" y="1301469"/>
            <a:ext cx="8343899" cy="4547425"/>
          </a:xfrm>
          <a:prstGeom prst="rect">
            <a:avLst/>
          </a:prstGeom>
        </p:spPr>
      </p:pic>
      <p:pic>
        <p:nvPicPr>
          <p:cNvPr id="16" name="Audio 15">
            <a:extLst>
              <a:ext uri="{FF2B5EF4-FFF2-40B4-BE49-F238E27FC236}">
                <a16:creationId xmlns:a16="http://schemas.microsoft.com/office/drawing/2014/main" id="{524EE914-CEC6-17F3-FEB4-3EB464CB83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13234010"/>
      </p:ext>
    </p:extLst>
  </p:cSld>
  <p:clrMapOvr>
    <a:masterClrMapping/>
  </p:clrMapOvr>
  <mc:AlternateContent xmlns:mc="http://schemas.openxmlformats.org/markup-compatibility/2006">
    <mc:Choice xmlns:p14="http://schemas.microsoft.com/office/powerpoint/2010/main" Requires="p14">
      <p:transition spd="slow" p14:dur="2000" advTm="25982"/>
    </mc:Choice>
    <mc:Fallback>
      <p:transition spd="slow" advTm="25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BA1797-F375-4983-650C-AA0C9F70F3C3}"/>
              </a:ext>
            </a:extLst>
          </p:cNvPr>
          <p:cNvSpPr txBox="1"/>
          <p:nvPr/>
        </p:nvSpPr>
        <p:spPr>
          <a:xfrm>
            <a:off x="2291255" y="272533"/>
            <a:ext cx="6096000" cy="523220"/>
          </a:xfrm>
          <a:prstGeom prst="rect">
            <a:avLst/>
          </a:prstGeom>
          <a:noFill/>
        </p:spPr>
        <p:txBody>
          <a:bodyPr wrap="square">
            <a:spAutoFit/>
          </a:bodyPr>
          <a:lstStyle/>
          <a:p>
            <a:pPr algn="ctr"/>
            <a:r>
              <a:rPr lang="en-GB" sz="2800" b="1" dirty="0">
                <a:solidFill>
                  <a:schemeClr val="bg1"/>
                </a:solidFill>
                <a:latin typeface="Calibri" panose="020F0502020204030204" pitchFamily="34" charset="0"/>
                <a:cs typeface="Calibri" panose="020F0502020204030204" pitchFamily="34" charset="0"/>
              </a:rPr>
              <a:t>Malaria: control strategies</a:t>
            </a:r>
          </a:p>
        </p:txBody>
      </p:sp>
      <p:pic>
        <p:nvPicPr>
          <p:cNvPr id="7" name="Content Placeholder 4">
            <a:extLst>
              <a:ext uri="{FF2B5EF4-FFF2-40B4-BE49-F238E27FC236}">
                <a16:creationId xmlns:a16="http://schemas.microsoft.com/office/drawing/2014/main" id="{0E9F1439-9F04-7868-7011-725AD3B226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0573" y="1873328"/>
            <a:ext cx="3193363" cy="1197511"/>
          </a:xfrm>
          <a:prstGeom prst="rect">
            <a:avLst/>
          </a:prstGeom>
        </p:spPr>
      </p:pic>
      <p:pic>
        <p:nvPicPr>
          <p:cNvPr id="8" name="Content Placeholder 4">
            <a:extLst>
              <a:ext uri="{FF2B5EF4-FFF2-40B4-BE49-F238E27FC236}">
                <a16:creationId xmlns:a16="http://schemas.microsoft.com/office/drawing/2014/main" id="{F4D6B06D-0C83-DB23-DA6A-4508CBE950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47917" y="3739317"/>
            <a:ext cx="3278674" cy="1178532"/>
          </a:xfrm>
          <a:prstGeom prst="rect">
            <a:avLst/>
          </a:prstGeom>
        </p:spPr>
      </p:pic>
      <p:pic>
        <p:nvPicPr>
          <p:cNvPr id="9" name="Picture 8">
            <a:extLst>
              <a:ext uri="{FF2B5EF4-FFF2-40B4-BE49-F238E27FC236}">
                <a16:creationId xmlns:a16="http://schemas.microsoft.com/office/drawing/2014/main" id="{9B863CA9-F654-0E37-C569-3168A5AEF9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47408" y="5461066"/>
            <a:ext cx="1805696" cy="1203797"/>
          </a:xfrm>
          <a:prstGeom prst="rect">
            <a:avLst/>
          </a:prstGeom>
        </p:spPr>
      </p:pic>
      <p:sp>
        <p:nvSpPr>
          <p:cNvPr id="10" name="Rectangle 9">
            <a:extLst>
              <a:ext uri="{FF2B5EF4-FFF2-40B4-BE49-F238E27FC236}">
                <a16:creationId xmlns:a16="http://schemas.microsoft.com/office/drawing/2014/main" id="{B5D964BB-FAE9-842A-37AF-63BF9FF4D777}"/>
              </a:ext>
            </a:extLst>
          </p:cNvPr>
          <p:cNvSpPr/>
          <p:nvPr/>
        </p:nvSpPr>
        <p:spPr>
          <a:xfrm>
            <a:off x="1539438" y="1285754"/>
            <a:ext cx="5251136" cy="5663089"/>
          </a:xfrm>
          <a:prstGeom prst="rect">
            <a:avLst/>
          </a:prstGeom>
        </p:spPr>
        <p:txBody>
          <a:bodyPr wrap="square">
            <a:spAutoFit/>
          </a:bodyPr>
          <a:lstStyle/>
          <a:p>
            <a:pPr marL="342900" indent="-342900">
              <a:buFont typeface="Arial" panose="020B0604020202020204" pitchFamily="34" charset="0"/>
              <a:buChar char="•"/>
            </a:pPr>
            <a:endParaRPr lang="en-GB" sz="1900" b="1"/>
          </a:p>
          <a:p>
            <a:r>
              <a:rPr lang="en-GB" sz="1900" b="1"/>
              <a:t>Anti-mosquito interventions</a:t>
            </a:r>
          </a:p>
          <a:p>
            <a:pPr marL="800100" lvl="1" indent="-342900">
              <a:buFont typeface="Arial" panose="020B0604020202020204" pitchFamily="34" charset="0"/>
              <a:buChar char="•"/>
            </a:pPr>
            <a:r>
              <a:rPr lang="en-GB" sz="1900"/>
              <a:t>Insecticide-Treated Nets distribution</a:t>
            </a:r>
          </a:p>
          <a:p>
            <a:pPr marL="800100" lvl="1" indent="-342900">
              <a:buFont typeface="Arial" panose="020B0604020202020204" pitchFamily="34" charset="0"/>
              <a:buChar char="•"/>
            </a:pPr>
            <a:r>
              <a:rPr lang="en-GB" sz="1900"/>
              <a:t>Insecticide Residual Spraying</a:t>
            </a:r>
          </a:p>
          <a:p>
            <a:pPr marL="800100" lvl="1" indent="-342900">
              <a:buFont typeface="Arial" panose="020B0604020202020204" pitchFamily="34" charset="0"/>
              <a:buChar char="•"/>
            </a:pPr>
            <a:r>
              <a:rPr lang="en-US" sz="1900"/>
              <a:t>destruction of larvae</a:t>
            </a:r>
          </a:p>
          <a:p>
            <a:endParaRPr lang="en-GB" sz="1900" b="1"/>
          </a:p>
          <a:p>
            <a:endParaRPr lang="en-GB" sz="1900" b="1"/>
          </a:p>
          <a:p>
            <a:pPr marL="342900" indent="-342900">
              <a:buFont typeface="Arial" panose="020B0604020202020204" pitchFamily="34" charset="0"/>
              <a:buChar char="•"/>
            </a:pPr>
            <a:r>
              <a:rPr lang="en-GB" sz="1900" b="1"/>
              <a:t>Prompt diagnosis and drug treatment</a:t>
            </a:r>
          </a:p>
          <a:p>
            <a:pPr marL="800100" lvl="1" indent="-342900">
              <a:buFont typeface="Arial" panose="020B0604020202020204" pitchFamily="34" charset="0"/>
              <a:buChar char="•"/>
            </a:pPr>
            <a:r>
              <a:rPr lang="en-GB" sz="1900"/>
              <a:t>Diagnosis (Microscopy, RDT, PCR)</a:t>
            </a:r>
          </a:p>
          <a:p>
            <a:pPr marL="800100" lvl="1" indent="-342900">
              <a:buFont typeface="Arial" panose="020B0604020202020204" pitchFamily="34" charset="0"/>
              <a:buChar char="•"/>
            </a:pPr>
            <a:r>
              <a:rPr lang="en-US" sz="2000"/>
              <a:t>Curative treatment</a:t>
            </a:r>
            <a:endParaRPr lang="en-GB" sz="1900"/>
          </a:p>
          <a:p>
            <a:pPr marL="800100" lvl="1" indent="-342900">
              <a:buFont typeface="Arial" panose="020B0604020202020204" pitchFamily="34" charset="0"/>
              <a:buChar char="•"/>
            </a:pPr>
            <a:r>
              <a:rPr lang="en-GB" sz="1900"/>
              <a:t>Chemoprevention</a:t>
            </a:r>
          </a:p>
          <a:p>
            <a:pPr marL="1257300" lvl="2" indent="-342900">
              <a:buFont typeface="Arial" panose="020B0604020202020204" pitchFamily="34" charset="0"/>
              <a:buChar char="•"/>
            </a:pPr>
            <a:r>
              <a:rPr lang="en-GB" sz="1900"/>
              <a:t>Prophylaxis</a:t>
            </a:r>
          </a:p>
          <a:p>
            <a:pPr marL="1257300" lvl="2" indent="-342900">
              <a:buFont typeface="Arial" panose="020B0604020202020204" pitchFamily="34" charset="0"/>
              <a:buChar char="•"/>
            </a:pPr>
            <a:r>
              <a:rPr lang="en-GB" sz="1900"/>
              <a:t>Seasonal Malaria Chemoprevention (SMC)</a:t>
            </a:r>
          </a:p>
          <a:p>
            <a:pPr marL="1257300" lvl="2" indent="-342900">
              <a:buFont typeface="Arial" panose="020B0604020202020204" pitchFamily="34" charset="0"/>
              <a:buChar char="•"/>
            </a:pPr>
            <a:r>
              <a:rPr lang="en-GB" sz="1900"/>
              <a:t>Mass Drug Administration</a:t>
            </a:r>
          </a:p>
          <a:p>
            <a:pPr lvl="1"/>
            <a:endParaRPr lang="en-GB" sz="1900"/>
          </a:p>
          <a:p>
            <a:pPr lvl="1"/>
            <a:endParaRPr lang="en-GB" sz="1900"/>
          </a:p>
          <a:p>
            <a:pPr marL="342900" indent="-342900">
              <a:buFont typeface="Arial" panose="020B0604020202020204" pitchFamily="34" charset="0"/>
              <a:buChar char="•"/>
            </a:pPr>
            <a:r>
              <a:rPr lang="en-GB" sz="1900" b="1"/>
              <a:t>Vaccination</a:t>
            </a:r>
            <a:r>
              <a:rPr lang="en-GB" sz="1900"/>
              <a:t> </a:t>
            </a:r>
          </a:p>
          <a:p>
            <a:endParaRPr lang="en-GB" sz="1900" dirty="0"/>
          </a:p>
        </p:txBody>
      </p:sp>
      <p:pic>
        <p:nvPicPr>
          <p:cNvPr id="13" name="Audio 12">
            <a:extLst>
              <a:ext uri="{FF2B5EF4-FFF2-40B4-BE49-F238E27FC236}">
                <a16:creationId xmlns:a16="http://schemas.microsoft.com/office/drawing/2014/main" id="{7120E5B4-4547-4F89-384E-DC12CE0FE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50487123"/>
      </p:ext>
    </p:extLst>
  </p:cSld>
  <p:clrMapOvr>
    <a:masterClrMapping/>
  </p:clrMapOvr>
  <mc:AlternateContent xmlns:mc="http://schemas.openxmlformats.org/markup-compatibility/2006">
    <mc:Choice xmlns:p14="http://schemas.microsoft.com/office/powerpoint/2010/main" Requires="p14">
      <p:transition spd="slow" p14:dur="2000" advTm="28845"/>
    </mc:Choice>
    <mc:Fallback>
      <p:transition spd="slow" advTm="28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BA1797-F375-4983-650C-AA0C9F70F3C3}"/>
              </a:ext>
            </a:extLst>
          </p:cNvPr>
          <p:cNvSpPr txBox="1"/>
          <p:nvPr/>
        </p:nvSpPr>
        <p:spPr>
          <a:xfrm>
            <a:off x="2291255" y="272533"/>
            <a:ext cx="6096000" cy="523220"/>
          </a:xfrm>
          <a:prstGeom prst="rect">
            <a:avLst/>
          </a:prstGeom>
          <a:noFill/>
        </p:spPr>
        <p:txBody>
          <a:bodyPr wrap="square">
            <a:spAutoFit/>
          </a:bodyPr>
          <a:lstStyle/>
          <a:p>
            <a:pPr algn="ctr"/>
            <a:r>
              <a:rPr lang="en-GB" sz="2800" b="1" dirty="0">
                <a:solidFill>
                  <a:schemeClr val="bg1"/>
                </a:solidFill>
                <a:latin typeface="Calibri" panose="020F0502020204030204" pitchFamily="34" charset="0"/>
                <a:cs typeface="Calibri" panose="020F0502020204030204" pitchFamily="34" charset="0"/>
              </a:rPr>
              <a:t>Malaria: control strategies</a:t>
            </a:r>
            <a:r>
              <a:rPr lang="en-GB" sz="2800" dirty="0">
                <a:solidFill>
                  <a:schemeClr val="bg1"/>
                </a:solidFill>
                <a:latin typeface="Calibri" panose="020F0502020204030204" pitchFamily="34" charset="0"/>
                <a:cs typeface="Calibri" panose="020F0502020204030204" pitchFamily="34" charset="0"/>
              </a:rPr>
              <a:t> ….. problems</a:t>
            </a:r>
            <a:endParaRPr lang="en-GB" sz="2800" b="1" dirty="0">
              <a:solidFill>
                <a:schemeClr val="bg1"/>
              </a:solidFill>
              <a:latin typeface="Calibri" panose="020F0502020204030204" pitchFamily="34" charset="0"/>
              <a:cs typeface="Calibri" panose="020F0502020204030204" pitchFamily="34" charset="0"/>
            </a:endParaRPr>
          </a:p>
        </p:txBody>
      </p:sp>
      <p:pic>
        <p:nvPicPr>
          <p:cNvPr id="7" name="Content Placeholder 4">
            <a:extLst>
              <a:ext uri="{FF2B5EF4-FFF2-40B4-BE49-F238E27FC236}">
                <a16:creationId xmlns:a16="http://schemas.microsoft.com/office/drawing/2014/main" id="{0E9F1439-9F04-7868-7011-725AD3B226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0573" y="1873328"/>
            <a:ext cx="3193363" cy="1197511"/>
          </a:xfrm>
          <a:prstGeom prst="rect">
            <a:avLst/>
          </a:prstGeom>
        </p:spPr>
      </p:pic>
      <p:pic>
        <p:nvPicPr>
          <p:cNvPr id="8" name="Content Placeholder 4">
            <a:extLst>
              <a:ext uri="{FF2B5EF4-FFF2-40B4-BE49-F238E27FC236}">
                <a16:creationId xmlns:a16="http://schemas.microsoft.com/office/drawing/2014/main" id="{F4D6B06D-0C83-DB23-DA6A-4508CBE950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47917" y="3739317"/>
            <a:ext cx="3278674" cy="1178532"/>
          </a:xfrm>
          <a:prstGeom prst="rect">
            <a:avLst/>
          </a:prstGeom>
        </p:spPr>
      </p:pic>
      <p:pic>
        <p:nvPicPr>
          <p:cNvPr id="9" name="Picture 8">
            <a:extLst>
              <a:ext uri="{FF2B5EF4-FFF2-40B4-BE49-F238E27FC236}">
                <a16:creationId xmlns:a16="http://schemas.microsoft.com/office/drawing/2014/main" id="{9B863CA9-F654-0E37-C569-3168A5AEF9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47408" y="5461066"/>
            <a:ext cx="1805696" cy="1203797"/>
          </a:xfrm>
          <a:prstGeom prst="rect">
            <a:avLst/>
          </a:prstGeom>
        </p:spPr>
      </p:pic>
      <p:sp>
        <p:nvSpPr>
          <p:cNvPr id="2" name="Content Placeholder 2">
            <a:extLst>
              <a:ext uri="{FF2B5EF4-FFF2-40B4-BE49-F238E27FC236}">
                <a16:creationId xmlns:a16="http://schemas.microsoft.com/office/drawing/2014/main" id="{510D47DA-27FD-56CB-6409-18555AAD151A}"/>
              </a:ext>
            </a:extLst>
          </p:cNvPr>
          <p:cNvSpPr>
            <a:spLocks noGrp="1"/>
          </p:cNvSpPr>
          <p:nvPr>
            <p:ph idx="1"/>
          </p:nvPr>
        </p:nvSpPr>
        <p:spPr>
          <a:xfrm>
            <a:off x="1694774" y="2472083"/>
            <a:ext cx="3856573" cy="1653302"/>
          </a:xfrm>
        </p:spPr>
        <p:txBody>
          <a:bodyPr>
            <a:noAutofit/>
          </a:bodyPr>
          <a:lstStyle/>
          <a:p>
            <a:pPr marL="0" indent="0" algn="ctr">
              <a:buNone/>
            </a:pPr>
            <a:endParaRPr lang="en-US" sz="1600" dirty="0">
              <a:solidFill>
                <a:schemeClr val="accent3"/>
              </a:solidFill>
              <a:latin typeface="Calibri" panose="020F0502020204030204" pitchFamily="34" charset="0"/>
              <a:cs typeface="Calibri" panose="020F0502020204030204" pitchFamily="34" charset="0"/>
            </a:endParaRPr>
          </a:p>
          <a:p>
            <a:pPr marL="0" indent="0" algn="ctr">
              <a:buNone/>
            </a:pPr>
            <a:r>
              <a:rPr lang="en-US" sz="2500" b="1" dirty="0">
                <a:solidFill>
                  <a:schemeClr val="accent3"/>
                </a:solidFill>
                <a:latin typeface="Calibri" panose="020F0502020204030204" pitchFamily="34" charset="0"/>
                <a:cs typeface="Calibri" panose="020F0502020204030204" pitchFamily="34" charset="0"/>
              </a:rPr>
              <a:t>Vector and parasite genetic diversity is detrimental to control initiatives</a:t>
            </a:r>
          </a:p>
          <a:p>
            <a:pPr lvl="1" indent="0" algn="ctr">
              <a:buNone/>
            </a:pPr>
            <a:endParaRPr lang="en-US" sz="1800" dirty="0">
              <a:solidFill>
                <a:schemeClr val="accent3"/>
              </a:solidFill>
              <a:latin typeface="Calibri" panose="020F0502020204030204" pitchFamily="34" charset="0"/>
              <a:cs typeface="Calibri" panose="020F0502020204030204" pitchFamily="34" charset="0"/>
            </a:endParaRPr>
          </a:p>
          <a:p>
            <a:pPr marL="971550" lvl="1" indent="-285750" algn="ctr"/>
            <a:endParaRPr lang="en-US" sz="1800" dirty="0">
              <a:solidFill>
                <a:schemeClr val="accent3"/>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B0ED3BD-57FC-3FD6-0F19-8BDEF06F8D6A}"/>
              </a:ext>
            </a:extLst>
          </p:cNvPr>
          <p:cNvSpPr txBox="1"/>
          <p:nvPr/>
        </p:nvSpPr>
        <p:spPr>
          <a:xfrm>
            <a:off x="6523644" y="5073341"/>
            <a:ext cx="4137483" cy="369332"/>
          </a:xfrm>
          <a:prstGeom prst="rect">
            <a:avLst/>
          </a:prstGeom>
          <a:solidFill>
            <a:schemeClr val="accent3">
              <a:lumMod val="20000"/>
              <a:lumOff val="80000"/>
            </a:schemeClr>
          </a:solidFill>
        </p:spPr>
        <p:txBody>
          <a:bodyPr wrap="square" rtlCol="0">
            <a:spAutoFit/>
          </a:bodyPr>
          <a:lstStyle/>
          <a:p>
            <a:pPr algn="ctr"/>
            <a:r>
              <a:rPr lang="en-US" b="1" dirty="0">
                <a:solidFill>
                  <a:srgbClr val="004650"/>
                </a:solidFill>
                <a:latin typeface="Calibri" panose="020F0502020204030204" pitchFamily="34" charset="0"/>
                <a:cs typeface="Calibri" panose="020F0502020204030204" pitchFamily="34" charset="0"/>
              </a:rPr>
              <a:t>Genetic diversity of field parasites</a:t>
            </a:r>
          </a:p>
        </p:txBody>
      </p:sp>
      <p:sp>
        <p:nvSpPr>
          <p:cNvPr id="4" name="TextBox 3">
            <a:extLst>
              <a:ext uri="{FF2B5EF4-FFF2-40B4-BE49-F238E27FC236}">
                <a16:creationId xmlns:a16="http://schemas.microsoft.com/office/drawing/2014/main" id="{9D701F03-F32F-C01F-7CD4-262B6EC3AE18}"/>
              </a:ext>
            </a:extLst>
          </p:cNvPr>
          <p:cNvSpPr txBox="1"/>
          <p:nvPr/>
        </p:nvSpPr>
        <p:spPr>
          <a:xfrm>
            <a:off x="6943758" y="3307963"/>
            <a:ext cx="3082833" cy="369332"/>
          </a:xfrm>
          <a:prstGeom prst="rect">
            <a:avLst/>
          </a:prstGeom>
          <a:solidFill>
            <a:schemeClr val="accent3">
              <a:lumMod val="20000"/>
              <a:lumOff val="80000"/>
            </a:schemeClr>
          </a:solidFill>
        </p:spPr>
        <p:txBody>
          <a:bodyPr wrap="square" rtlCol="0">
            <a:spAutoFit/>
          </a:bodyPr>
          <a:lstStyle/>
          <a:p>
            <a:pPr algn="ctr"/>
            <a:r>
              <a:rPr lang="en-US" b="1" dirty="0">
                <a:solidFill>
                  <a:srgbClr val="004650"/>
                </a:solidFill>
                <a:latin typeface="Calibri" panose="020F0502020204030204" pitchFamily="34" charset="0"/>
                <a:cs typeface="Calibri" panose="020F0502020204030204" pitchFamily="34" charset="0"/>
              </a:rPr>
              <a:t>Parasite drug resistance</a:t>
            </a:r>
          </a:p>
        </p:txBody>
      </p:sp>
      <p:sp>
        <p:nvSpPr>
          <p:cNvPr id="5" name="TextBox 4">
            <a:extLst>
              <a:ext uri="{FF2B5EF4-FFF2-40B4-BE49-F238E27FC236}">
                <a16:creationId xmlns:a16="http://schemas.microsoft.com/office/drawing/2014/main" id="{90257C79-C23B-A297-16ED-7C50BA494259}"/>
              </a:ext>
            </a:extLst>
          </p:cNvPr>
          <p:cNvSpPr txBox="1"/>
          <p:nvPr/>
        </p:nvSpPr>
        <p:spPr>
          <a:xfrm>
            <a:off x="5931591" y="1483588"/>
            <a:ext cx="4686127" cy="369332"/>
          </a:xfrm>
          <a:prstGeom prst="rect">
            <a:avLst/>
          </a:prstGeom>
          <a:solidFill>
            <a:schemeClr val="accent3">
              <a:lumMod val="20000"/>
              <a:lumOff val="80000"/>
            </a:schemeClr>
          </a:solidFill>
        </p:spPr>
        <p:txBody>
          <a:bodyPr wrap="square" rtlCol="0">
            <a:spAutoFit/>
          </a:bodyPr>
          <a:lstStyle/>
          <a:p>
            <a:pPr algn="ctr"/>
            <a:r>
              <a:rPr lang="en-US" b="1" dirty="0">
                <a:solidFill>
                  <a:srgbClr val="004650"/>
                </a:solidFill>
                <a:latin typeface="Calibri" panose="020F0502020204030204" pitchFamily="34" charset="0"/>
                <a:cs typeface="Calibri" panose="020F0502020204030204" pitchFamily="34" charset="0"/>
              </a:rPr>
              <a:t>Insecticide resistance within the vector</a:t>
            </a:r>
          </a:p>
        </p:txBody>
      </p:sp>
      <p:pic>
        <p:nvPicPr>
          <p:cNvPr id="20" name="Audio 19">
            <a:extLst>
              <a:ext uri="{FF2B5EF4-FFF2-40B4-BE49-F238E27FC236}">
                <a16:creationId xmlns:a16="http://schemas.microsoft.com/office/drawing/2014/main" id="{91DE307B-2E9E-4FFA-407A-91A05A3A87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10579566"/>
      </p:ext>
    </p:extLst>
  </p:cSld>
  <p:clrMapOvr>
    <a:masterClrMapping/>
  </p:clrMapOvr>
  <mc:AlternateContent xmlns:mc="http://schemas.openxmlformats.org/markup-compatibility/2006">
    <mc:Choice xmlns:p14="http://schemas.microsoft.com/office/powerpoint/2010/main" Requires="p14">
      <p:transition spd="slow" p14:dur="2000" advTm="27301"/>
    </mc:Choice>
    <mc:Fallback>
      <p:transition spd="slow" advTm="2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6613-DB03-29AC-067C-8270BF8530D5}"/>
              </a:ext>
            </a:extLst>
          </p:cNvPr>
          <p:cNvSpPr>
            <a:spLocks noGrp="1"/>
          </p:cNvSpPr>
          <p:nvPr>
            <p:ph type="title"/>
          </p:nvPr>
        </p:nvSpPr>
        <p:spPr>
          <a:xfrm>
            <a:off x="1842655" y="223714"/>
            <a:ext cx="8940800" cy="623236"/>
          </a:xfrm>
        </p:spPr>
        <p:txBody>
          <a:bodyPr/>
          <a:lstStyle/>
          <a:p>
            <a:r>
              <a:rPr lang="en-US" b="1" dirty="0"/>
              <a:t>Some genes known, many unknow</a:t>
            </a:r>
          </a:p>
        </p:txBody>
      </p:sp>
      <p:pic>
        <p:nvPicPr>
          <p:cNvPr id="4" name="Picture 3">
            <a:extLst>
              <a:ext uri="{FF2B5EF4-FFF2-40B4-BE49-F238E27FC236}">
                <a16:creationId xmlns:a16="http://schemas.microsoft.com/office/drawing/2014/main" id="{7A1262CB-743E-618C-03EB-7EEB62BEA599}"/>
              </a:ext>
            </a:extLst>
          </p:cNvPr>
          <p:cNvPicPr>
            <a:picLocks noChangeAspect="1"/>
          </p:cNvPicPr>
          <p:nvPr/>
        </p:nvPicPr>
        <p:blipFill>
          <a:blip r:embed="rId4"/>
          <a:stretch>
            <a:fillRect/>
          </a:stretch>
        </p:blipFill>
        <p:spPr>
          <a:xfrm>
            <a:off x="1586055" y="1707664"/>
            <a:ext cx="8052143" cy="4320662"/>
          </a:xfrm>
          <a:prstGeom prst="rect">
            <a:avLst/>
          </a:prstGeom>
        </p:spPr>
      </p:pic>
      <p:sp>
        <p:nvSpPr>
          <p:cNvPr id="5" name="TextBox 4">
            <a:extLst>
              <a:ext uri="{FF2B5EF4-FFF2-40B4-BE49-F238E27FC236}">
                <a16:creationId xmlns:a16="http://schemas.microsoft.com/office/drawing/2014/main" id="{C85E4D2F-D982-F17A-27D0-C4009110F082}"/>
              </a:ext>
            </a:extLst>
          </p:cNvPr>
          <p:cNvSpPr txBox="1"/>
          <p:nvPr/>
        </p:nvSpPr>
        <p:spPr>
          <a:xfrm>
            <a:off x="2553802" y="1335190"/>
            <a:ext cx="6260047" cy="646331"/>
          </a:xfrm>
          <a:prstGeom prst="rect">
            <a:avLst/>
          </a:prstGeom>
          <a:noFill/>
        </p:spPr>
        <p:txBody>
          <a:bodyPr wrap="none" rtlCol="0">
            <a:spAutoFit/>
          </a:bodyPr>
          <a:lstStyle/>
          <a:p>
            <a:r>
              <a:rPr lang="en-GB" sz="1800" i="1" dirty="0">
                <a:latin typeface="Corbel" panose="020B0503020204020204" pitchFamily="34" charset="0"/>
              </a:rPr>
              <a:t>Plasmodium  falciparum </a:t>
            </a:r>
            <a:r>
              <a:rPr lang="en-GB" sz="1800" dirty="0">
                <a:latin typeface="Corbel" panose="020B0503020204020204" pitchFamily="34" charset="0"/>
              </a:rPr>
              <a:t>genes involved in antimalarial resistance</a:t>
            </a:r>
            <a:endParaRPr lang="en-GB" sz="1800" dirty="0">
              <a:solidFill>
                <a:schemeClr val="bg1"/>
              </a:solidFill>
              <a:latin typeface="Calibri" panose="020F0502020204030204" pitchFamily="34" charset="0"/>
              <a:cs typeface="Calibri" panose="020F0502020204030204" pitchFamily="34" charset="0"/>
            </a:endParaRPr>
          </a:p>
          <a:p>
            <a:endParaRPr lang="en-US" dirty="0"/>
          </a:p>
        </p:txBody>
      </p:sp>
      <p:sp>
        <p:nvSpPr>
          <p:cNvPr id="6" name="TextBox 5">
            <a:extLst>
              <a:ext uri="{FF2B5EF4-FFF2-40B4-BE49-F238E27FC236}">
                <a16:creationId xmlns:a16="http://schemas.microsoft.com/office/drawing/2014/main" id="{DAB30E77-5D18-43A5-A775-52B926E8BFFA}"/>
              </a:ext>
            </a:extLst>
          </p:cNvPr>
          <p:cNvSpPr txBox="1"/>
          <p:nvPr/>
        </p:nvSpPr>
        <p:spPr>
          <a:xfrm>
            <a:off x="3017326" y="6264954"/>
            <a:ext cx="5705857" cy="369332"/>
          </a:xfrm>
          <a:prstGeom prst="rect">
            <a:avLst/>
          </a:prstGeom>
          <a:noFill/>
        </p:spPr>
        <p:txBody>
          <a:bodyPr wrap="none" rtlCol="0">
            <a:spAutoFit/>
          </a:bodyPr>
          <a:lstStyle/>
          <a:p>
            <a:r>
              <a:rPr lang="en-US" b="1" dirty="0">
                <a:solidFill>
                  <a:schemeClr val="accent4"/>
                </a:solidFill>
              </a:rPr>
              <a:t>For </a:t>
            </a:r>
            <a:r>
              <a:rPr lang="en-US" b="1" i="1" dirty="0">
                <a:solidFill>
                  <a:schemeClr val="accent4"/>
                </a:solidFill>
              </a:rPr>
              <a:t>Plasmodium vivax </a:t>
            </a:r>
            <a:r>
              <a:rPr lang="en-US" b="1" dirty="0">
                <a:solidFill>
                  <a:schemeClr val="accent4"/>
                </a:solidFill>
              </a:rPr>
              <a:t>no genes have been confirmed</a:t>
            </a:r>
          </a:p>
        </p:txBody>
      </p:sp>
      <p:pic>
        <p:nvPicPr>
          <p:cNvPr id="10" name="Audio 9">
            <a:extLst>
              <a:ext uri="{FF2B5EF4-FFF2-40B4-BE49-F238E27FC236}">
                <a16:creationId xmlns:a16="http://schemas.microsoft.com/office/drawing/2014/main" id="{1D8B2E9F-32AE-67EF-FE9E-D95282D61B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81126492"/>
      </p:ext>
    </p:extLst>
  </p:cSld>
  <p:clrMapOvr>
    <a:masterClrMapping/>
  </p:clrMapOvr>
  <mc:AlternateContent xmlns:mc="http://schemas.openxmlformats.org/markup-compatibility/2006">
    <mc:Choice xmlns:p14="http://schemas.microsoft.com/office/powerpoint/2010/main" Requires="p14">
      <p:transition spd="slow" p14:dur="2000" advTm="37986"/>
    </mc:Choice>
    <mc:Fallback>
      <p:transition spd="slow" advTm="37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4857F8-7933-CE5D-FD79-6B8695A0E70F}"/>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kern="1200">
                <a:solidFill>
                  <a:schemeClr val="tx1"/>
                </a:solidFill>
                <a:latin typeface="+mj-lt"/>
                <a:ea typeface="+mj-ea"/>
                <a:cs typeface="+mj-cs"/>
              </a:rPr>
              <a:t>The student will:</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1A0FC8-7557-30CF-69A5-410B982874B6}"/>
              </a:ext>
            </a:extLst>
          </p:cNvPr>
          <p:cNvSpPr>
            <a:spLocks noGrp="1"/>
          </p:cNvSpPr>
          <p:nvPr>
            <p:ph idx="1"/>
          </p:nvPr>
        </p:nvSpPr>
        <p:spPr>
          <a:xfrm>
            <a:off x="5126417" y="1000655"/>
            <a:ext cx="6224335" cy="5431536"/>
          </a:xfrm>
        </p:spPr>
        <p:txBody>
          <a:bodyPr vert="horz" lIns="91440" tIns="45720" rIns="91440" bIns="45720" rtlCol="0" anchor="ctr">
            <a:normAutofit/>
          </a:bodyPr>
          <a:lstStyle/>
          <a:p>
            <a:pPr marL="342900" indent="-228600">
              <a:buFont typeface="Arial" panose="020B0604020202020204" pitchFamily="34" charset="0"/>
              <a:buChar char="•"/>
            </a:pPr>
            <a:r>
              <a:rPr lang="en-US" dirty="0">
                <a:effectLst/>
                <a:latin typeface="+mn-lt"/>
              </a:rPr>
              <a:t>Use genomic data to characterize the genetic diversity and resistance profiles of Anopheles mosquitoes and Plasmodium parasites collected from South America, Asia, and Africa </a:t>
            </a:r>
          </a:p>
          <a:p>
            <a:pPr marL="57150"/>
            <a:endParaRPr lang="en-US" dirty="0">
              <a:effectLst/>
              <a:latin typeface="+mn-lt"/>
            </a:endParaRPr>
          </a:p>
          <a:p>
            <a:pPr marL="285750" indent="-228600">
              <a:buFont typeface="Arial" panose="020B0604020202020204" pitchFamily="34" charset="0"/>
              <a:buChar char="•"/>
            </a:pPr>
            <a:r>
              <a:rPr lang="en-US" dirty="0">
                <a:effectLst/>
                <a:latin typeface="+mn-lt"/>
              </a:rPr>
              <a:t>Generate a comprehensive epigenetic map comparing Plasmodium strains that are resistant and susceptible to antimalarial drugs.</a:t>
            </a:r>
          </a:p>
          <a:p>
            <a:pPr indent="-228600">
              <a:buFont typeface="Arial" panose="020B0604020202020204" pitchFamily="34" charset="0"/>
              <a:buChar char="•"/>
            </a:pPr>
            <a:endParaRPr lang="en-US" dirty="0">
              <a:effectLst/>
              <a:latin typeface="+mn-lt"/>
            </a:endParaRPr>
          </a:p>
          <a:p>
            <a:pPr marL="285750" indent="-228600">
              <a:buFont typeface="Arial" panose="020B0604020202020204" pitchFamily="34" charset="0"/>
              <a:buChar char="•"/>
            </a:pPr>
            <a:r>
              <a:rPr lang="en-US" dirty="0">
                <a:effectLst/>
                <a:latin typeface="+mn-lt"/>
              </a:rPr>
              <a:t> Identify epigenetic alterations that affect insecticide detoxification in vectors.</a:t>
            </a:r>
          </a:p>
          <a:p>
            <a:pPr marL="285750" indent="-228600">
              <a:buFont typeface="Arial" panose="020B0604020202020204" pitchFamily="34" charset="0"/>
              <a:buChar char="•"/>
            </a:pPr>
            <a:endParaRPr lang="en-US" dirty="0">
              <a:latin typeface="+mn-lt"/>
            </a:endParaRPr>
          </a:p>
          <a:p>
            <a:pPr marL="285750" indent="-228600">
              <a:buFont typeface="Arial" panose="020B0604020202020204" pitchFamily="34" charset="0"/>
              <a:buChar char="•"/>
            </a:pPr>
            <a:r>
              <a:rPr lang="en-US" dirty="0">
                <a:effectLst/>
                <a:latin typeface="+mn-lt"/>
              </a:rPr>
              <a:t>Develop new tools for rapid surveillance of resistance in field settings</a:t>
            </a:r>
          </a:p>
          <a:p>
            <a:pPr indent="-228600">
              <a:buFont typeface="Arial" panose="020B0604020202020204" pitchFamily="34" charset="0"/>
              <a:buChar char="•"/>
            </a:pPr>
            <a:endParaRPr lang="en-US" dirty="0">
              <a:effectLst/>
              <a:latin typeface="+mn-lt"/>
            </a:endParaRPr>
          </a:p>
          <a:p>
            <a:pPr indent="-228600">
              <a:buFont typeface="Arial" panose="020B0604020202020204" pitchFamily="34" charset="0"/>
              <a:buChar char="•"/>
            </a:pPr>
            <a:endParaRPr lang="en-US" dirty="0">
              <a:latin typeface="+mn-lt"/>
            </a:endParaRPr>
          </a:p>
        </p:txBody>
      </p:sp>
      <p:pic>
        <p:nvPicPr>
          <p:cNvPr id="29" name="Audio 28">
            <a:extLst>
              <a:ext uri="{FF2B5EF4-FFF2-40B4-BE49-F238E27FC236}">
                <a16:creationId xmlns:a16="http://schemas.microsoft.com/office/drawing/2014/main" id="{CADCD9A3-8D7D-D3C8-425A-7A8D4D67B1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65031340"/>
      </p:ext>
    </p:extLst>
  </p:cSld>
  <p:clrMapOvr>
    <a:masterClrMapping/>
  </p:clrMapOvr>
  <mc:AlternateContent xmlns:mc="http://schemas.openxmlformats.org/markup-compatibility/2006">
    <mc:Choice xmlns:p14="http://schemas.microsoft.com/office/powerpoint/2010/main" Requires="p14">
      <p:transition spd="slow" p14:dur="2000" advTm="62121"/>
    </mc:Choice>
    <mc:Fallback>
      <p:transition spd="slow" advTm="62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545B-9EB2-0828-AD3F-B24E9AF6AB7B}"/>
              </a:ext>
            </a:extLst>
          </p:cNvPr>
          <p:cNvSpPr>
            <a:spLocks noGrp="1"/>
          </p:cNvSpPr>
          <p:nvPr>
            <p:ph type="title"/>
          </p:nvPr>
        </p:nvSpPr>
        <p:spPr>
          <a:xfrm>
            <a:off x="609601" y="253732"/>
            <a:ext cx="8940800" cy="623236"/>
          </a:xfrm>
        </p:spPr>
        <p:txBody>
          <a:bodyPr>
            <a:normAutofit fontScale="90000"/>
          </a:bodyPr>
          <a:lstStyle/>
          <a:p>
            <a:pPr algn="ctr"/>
            <a:r>
              <a:rPr lang="en-US" dirty="0"/>
              <a:t>Identify new genes associated with resistance </a:t>
            </a:r>
            <a:br>
              <a:rPr lang="en-US" dirty="0"/>
            </a:br>
            <a:r>
              <a:rPr lang="en-US" dirty="0"/>
              <a:t>in parasites and vectors</a:t>
            </a:r>
          </a:p>
        </p:txBody>
      </p:sp>
      <p:sp>
        <p:nvSpPr>
          <p:cNvPr id="4" name="Pentagon 3">
            <a:extLst>
              <a:ext uri="{FF2B5EF4-FFF2-40B4-BE49-F238E27FC236}">
                <a16:creationId xmlns:a16="http://schemas.microsoft.com/office/drawing/2014/main" id="{A079A50F-E78D-441F-3B23-0FC2F6F97A52}"/>
              </a:ext>
            </a:extLst>
          </p:cNvPr>
          <p:cNvSpPr/>
          <p:nvPr/>
        </p:nvSpPr>
        <p:spPr>
          <a:xfrm>
            <a:off x="390022" y="1544682"/>
            <a:ext cx="2321840" cy="981813"/>
          </a:xfrm>
          <a:prstGeom prst="homePlat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AIM 1</a:t>
            </a:r>
          </a:p>
        </p:txBody>
      </p:sp>
      <p:grpSp>
        <p:nvGrpSpPr>
          <p:cNvPr id="7" name="Gruppe 6">
            <a:extLst>
              <a:ext uri="{FF2B5EF4-FFF2-40B4-BE49-F238E27FC236}">
                <a16:creationId xmlns:a16="http://schemas.microsoft.com/office/drawing/2014/main" id="{F9020A1C-BBC4-A4A1-43BA-9A67F950537D}"/>
              </a:ext>
            </a:extLst>
          </p:cNvPr>
          <p:cNvGrpSpPr/>
          <p:nvPr/>
        </p:nvGrpSpPr>
        <p:grpSpPr>
          <a:xfrm>
            <a:off x="5032161" y="3184072"/>
            <a:ext cx="3115542" cy="2198408"/>
            <a:chOff x="6344299" y="4695946"/>
            <a:chExt cx="3421035" cy="2264062"/>
          </a:xfrm>
        </p:grpSpPr>
        <p:pic>
          <p:nvPicPr>
            <p:cNvPr id="8" name="Picture 2" descr="The MinION is the size of a USB memory stick, and obtains both power and computer analysis...">
              <a:extLst>
                <a:ext uri="{FF2B5EF4-FFF2-40B4-BE49-F238E27FC236}">
                  <a16:creationId xmlns:a16="http://schemas.microsoft.com/office/drawing/2014/main" id="{8387AD76-ACA9-71DD-5E9B-76A45B5D7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055" y="4695946"/>
              <a:ext cx="2411260" cy="135121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kstfelt 5">
              <a:extLst>
                <a:ext uri="{FF2B5EF4-FFF2-40B4-BE49-F238E27FC236}">
                  <a16:creationId xmlns:a16="http://schemas.microsoft.com/office/drawing/2014/main" id="{70E5324D-A894-9416-A73A-C85D10137C68}"/>
                </a:ext>
              </a:extLst>
            </p:cNvPr>
            <p:cNvSpPr txBox="1"/>
            <p:nvPr/>
          </p:nvSpPr>
          <p:spPr>
            <a:xfrm>
              <a:off x="6344299" y="6231757"/>
              <a:ext cx="3421035" cy="728251"/>
            </a:xfrm>
            <a:prstGeom prst="rect">
              <a:avLst/>
            </a:prstGeom>
            <a:noFill/>
          </p:spPr>
          <p:txBody>
            <a:bodyPr wrap="square" rtlCol="0">
              <a:spAutoFit/>
            </a:bodyPr>
            <a:lstStyle/>
            <a:p>
              <a:pPr algn="ctr"/>
              <a:r>
                <a:rPr lang="da-DK" sz="1600" b="1" dirty="0">
                  <a:solidFill>
                    <a:schemeClr val="tx2"/>
                  </a:solidFill>
                </a:rPr>
                <a:t>Oxford Nanopore (MinION) </a:t>
              </a:r>
            </a:p>
            <a:p>
              <a:pPr algn="ctr"/>
              <a:r>
                <a:rPr lang="en-US" altLang="da-DK" sz="1600" dirty="0">
                  <a:solidFill>
                    <a:schemeClr val="tx2"/>
                  </a:solidFill>
                </a:rPr>
                <a:t>    Low/Medium throughput system</a:t>
              </a:r>
            </a:p>
            <a:p>
              <a:pPr algn="ctr"/>
              <a:endParaRPr lang="da-DK" sz="1351" b="1" dirty="0">
                <a:solidFill>
                  <a:schemeClr val="tx2"/>
                </a:solidFill>
              </a:endParaRPr>
            </a:p>
          </p:txBody>
        </p:sp>
      </p:grpSp>
      <p:pic>
        <p:nvPicPr>
          <p:cNvPr id="10" name="Picture 9" descr="Map&#10;&#10;Description automatically generated">
            <a:extLst>
              <a:ext uri="{FF2B5EF4-FFF2-40B4-BE49-F238E27FC236}">
                <a16:creationId xmlns:a16="http://schemas.microsoft.com/office/drawing/2014/main" id="{BE7432C7-6BAA-46A8-ECF4-63D253CE3AA9}"/>
              </a:ext>
            </a:extLst>
          </p:cNvPr>
          <p:cNvPicPr>
            <a:picLocks noChangeAspect="1"/>
          </p:cNvPicPr>
          <p:nvPr/>
        </p:nvPicPr>
        <p:blipFill rotWithShape="1">
          <a:blip r:embed="rId5"/>
          <a:srcRect l="12978"/>
          <a:stretch/>
        </p:blipFill>
        <p:spPr>
          <a:xfrm>
            <a:off x="390022" y="3184072"/>
            <a:ext cx="3468414" cy="1759522"/>
          </a:xfrm>
          <a:prstGeom prst="rect">
            <a:avLst/>
          </a:prstGeom>
        </p:spPr>
      </p:pic>
      <p:sp>
        <p:nvSpPr>
          <p:cNvPr id="12" name="TextBox 11">
            <a:extLst>
              <a:ext uri="{FF2B5EF4-FFF2-40B4-BE49-F238E27FC236}">
                <a16:creationId xmlns:a16="http://schemas.microsoft.com/office/drawing/2014/main" id="{27422E6F-8BDB-A9B9-606C-AF25C46EE529}"/>
              </a:ext>
            </a:extLst>
          </p:cNvPr>
          <p:cNvSpPr txBox="1"/>
          <p:nvPr/>
        </p:nvSpPr>
        <p:spPr>
          <a:xfrm>
            <a:off x="232367" y="5558951"/>
            <a:ext cx="4034833" cy="646331"/>
          </a:xfrm>
          <a:prstGeom prst="rect">
            <a:avLst/>
          </a:prstGeom>
          <a:noFill/>
        </p:spPr>
        <p:txBody>
          <a:bodyPr wrap="square" rtlCol="0">
            <a:spAutoFit/>
          </a:bodyPr>
          <a:lstStyle/>
          <a:p>
            <a:pPr algn="ctr"/>
            <a:r>
              <a:rPr lang="en-US" dirty="0"/>
              <a:t>Many collaborators across malaria endemic areas</a:t>
            </a:r>
          </a:p>
        </p:txBody>
      </p:sp>
      <p:sp>
        <p:nvSpPr>
          <p:cNvPr id="14" name="TextBox 13">
            <a:extLst>
              <a:ext uri="{FF2B5EF4-FFF2-40B4-BE49-F238E27FC236}">
                <a16:creationId xmlns:a16="http://schemas.microsoft.com/office/drawing/2014/main" id="{6A610097-C6A7-9748-A940-F43854EDB66F}"/>
              </a:ext>
            </a:extLst>
          </p:cNvPr>
          <p:cNvSpPr txBox="1"/>
          <p:nvPr/>
        </p:nvSpPr>
        <p:spPr>
          <a:xfrm>
            <a:off x="5272851" y="5697450"/>
            <a:ext cx="3005887" cy="369332"/>
          </a:xfrm>
          <a:prstGeom prst="rect">
            <a:avLst/>
          </a:prstGeom>
          <a:noFill/>
        </p:spPr>
        <p:txBody>
          <a:bodyPr wrap="none" rtlCol="0">
            <a:spAutoFit/>
          </a:bodyPr>
          <a:lstStyle/>
          <a:p>
            <a:r>
              <a:rPr lang="en-US" dirty="0"/>
              <a:t>Sequence parasite genomes</a:t>
            </a:r>
          </a:p>
        </p:txBody>
      </p:sp>
      <p:pic>
        <p:nvPicPr>
          <p:cNvPr id="16" name="Picture 15" descr="A graph of numbers and numbers&#10;&#10;Description automatically generated with medium confidence">
            <a:extLst>
              <a:ext uri="{FF2B5EF4-FFF2-40B4-BE49-F238E27FC236}">
                <a16:creationId xmlns:a16="http://schemas.microsoft.com/office/drawing/2014/main" id="{2D34BB13-A0EF-D16E-EA29-06FB93260D63}"/>
              </a:ext>
            </a:extLst>
          </p:cNvPr>
          <p:cNvPicPr>
            <a:picLocks noChangeAspect="1"/>
          </p:cNvPicPr>
          <p:nvPr/>
        </p:nvPicPr>
        <p:blipFill>
          <a:blip r:embed="rId6"/>
          <a:stretch>
            <a:fillRect/>
          </a:stretch>
        </p:blipFill>
        <p:spPr>
          <a:xfrm>
            <a:off x="9455972" y="3014383"/>
            <a:ext cx="2389470" cy="2382026"/>
          </a:xfrm>
          <a:prstGeom prst="rect">
            <a:avLst/>
          </a:prstGeom>
        </p:spPr>
      </p:pic>
      <p:sp>
        <p:nvSpPr>
          <p:cNvPr id="17" name="TextBox 16">
            <a:extLst>
              <a:ext uri="{FF2B5EF4-FFF2-40B4-BE49-F238E27FC236}">
                <a16:creationId xmlns:a16="http://schemas.microsoft.com/office/drawing/2014/main" id="{00244FA7-EAB2-A525-A57D-94F56E1572C5}"/>
              </a:ext>
            </a:extLst>
          </p:cNvPr>
          <p:cNvSpPr txBox="1"/>
          <p:nvPr/>
        </p:nvSpPr>
        <p:spPr>
          <a:xfrm>
            <a:off x="9708220" y="5540655"/>
            <a:ext cx="2389470" cy="923330"/>
          </a:xfrm>
          <a:prstGeom prst="rect">
            <a:avLst/>
          </a:prstGeom>
          <a:noFill/>
        </p:spPr>
        <p:txBody>
          <a:bodyPr wrap="square" rtlCol="0">
            <a:spAutoFit/>
          </a:bodyPr>
          <a:lstStyle/>
          <a:p>
            <a:r>
              <a:rPr lang="en-US" dirty="0"/>
              <a:t>Use population genetics to identify candidate genes</a:t>
            </a:r>
          </a:p>
        </p:txBody>
      </p:sp>
      <p:sp>
        <p:nvSpPr>
          <p:cNvPr id="18" name="TextBox 17">
            <a:extLst>
              <a:ext uri="{FF2B5EF4-FFF2-40B4-BE49-F238E27FC236}">
                <a16:creationId xmlns:a16="http://schemas.microsoft.com/office/drawing/2014/main" id="{80372681-19B3-A754-49CA-EF4104967321}"/>
              </a:ext>
            </a:extLst>
          </p:cNvPr>
          <p:cNvSpPr txBox="1"/>
          <p:nvPr/>
        </p:nvSpPr>
        <p:spPr>
          <a:xfrm>
            <a:off x="3562847" y="1658499"/>
            <a:ext cx="6690806" cy="769441"/>
          </a:xfrm>
          <a:prstGeom prst="rect">
            <a:avLst/>
          </a:prstGeom>
          <a:noFill/>
        </p:spPr>
        <p:txBody>
          <a:bodyPr wrap="none" rtlCol="0">
            <a:spAutoFit/>
          </a:bodyPr>
          <a:lstStyle/>
          <a:p>
            <a:r>
              <a:rPr lang="en-US" sz="2200" b="1" u="sng" dirty="0">
                <a:solidFill>
                  <a:schemeClr val="tx2">
                    <a:lumMod val="75000"/>
                    <a:lumOff val="25000"/>
                  </a:schemeClr>
                </a:solidFill>
              </a:rPr>
              <a:t>Using &gt;20 000 genomes</a:t>
            </a:r>
          </a:p>
          <a:p>
            <a:r>
              <a:rPr lang="en-US" sz="2200" b="1" u="sng" dirty="0">
                <a:solidFill>
                  <a:schemeClr val="tx2">
                    <a:lumMod val="75000"/>
                    <a:lumOff val="25000"/>
                  </a:schemeClr>
                </a:solidFill>
              </a:rPr>
              <a:t>Applying population genetics and selection metrics</a:t>
            </a:r>
          </a:p>
        </p:txBody>
      </p:sp>
      <p:pic>
        <p:nvPicPr>
          <p:cNvPr id="22" name="Audio 21">
            <a:extLst>
              <a:ext uri="{FF2B5EF4-FFF2-40B4-BE49-F238E27FC236}">
                <a16:creationId xmlns:a16="http://schemas.microsoft.com/office/drawing/2014/main" id="{652D33B7-F8E2-EDE6-34F7-05227A9F71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58172010"/>
      </p:ext>
    </p:extLst>
  </p:cSld>
  <p:clrMapOvr>
    <a:masterClrMapping/>
  </p:clrMapOvr>
  <mc:AlternateContent xmlns:mc="http://schemas.openxmlformats.org/markup-compatibility/2006">
    <mc:Choice xmlns:p14="http://schemas.microsoft.com/office/powerpoint/2010/main" Requires="p14">
      <p:transition spd="slow" p14:dur="2000" advTm="31013"/>
    </mc:Choice>
    <mc:Fallback>
      <p:transition spd="slow" advTm="3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545B-9EB2-0828-AD3F-B24E9AF6AB7B}"/>
              </a:ext>
            </a:extLst>
          </p:cNvPr>
          <p:cNvSpPr>
            <a:spLocks noGrp="1"/>
          </p:cNvSpPr>
          <p:nvPr>
            <p:ph type="title"/>
          </p:nvPr>
        </p:nvSpPr>
        <p:spPr/>
        <p:txBody>
          <a:bodyPr/>
          <a:lstStyle/>
          <a:p>
            <a:r>
              <a:rPr lang="en-US" dirty="0"/>
              <a:t>Identify new genes associated with resistance in parasites</a:t>
            </a:r>
          </a:p>
        </p:txBody>
      </p:sp>
      <p:sp>
        <p:nvSpPr>
          <p:cNvPr id="4" name="Pentagon 3">
            <a:extLst>
              <a:ext uri="{FF2B5EF4-FFF2-40B4-BE49-F238E27FC236}">
                <a16:creationId xmlns:a16="http://schemas.microsoft.com/office/drawing/2014/main" id="{A079A50F-E78D-441F-3B23-0FC2F6F97A52}"/>
              </a:ext>
            </a:extLst>
          </p:cNvPr>
          <p:cNvSpPr/>
          <p:nvPr/>
        </p:nvSpPr>
        <p:spPr>
          <a:xfrm>
            <a:off x="443268" y="1544682"/>
            <a:ext cx="2321840" cy="981813"/>
          </a:xfrm>
          <a:prstGeom prst="homePlat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AIM 2</a:t>
            </a:r>
          </a:p>
        </p:txBody>
      </p:sp>
      <p:grpSp>
        <p:nvGrpSpPr>
          <p:cNvPr id="7" name="Gruppe 6">
            <a:extLst>
              <a:ext uri="{FF2B5EF4-FFF2-40B4-BE49-F238E27FC236}">
                <a16:creationId xmlns:a16="http://schemas.microsoft.com/office/drawing/2014/main" id="{F9020A1C-BBC4-A4A1-43BA-9A67F950537D}"/>
              </a:ext>
            </a:extLst>
          </p:cNvPr>
          <p:cNvGrpSpPr/>
          <p:nvPr/>
        </p:nvGrpSpPr>
        <p:grpSpPr>
          <a:xfrm>
            <a:off x="5044236" y="3707383"/>
            <a:ext cx="3115542" cy="2198408"/>
            <a:chOff x="6344299" y="4695946"/>
            <a:chExt cx="3421035" cy="2264062"/>
          </a:xfrm>
        </p:grpSpPr>
        <p:pic>
          <p:nvPicPr>
            <p:cNvPr id="8" name="Picture 2" descr="The MinION is the size of a USB memory stick, and obtains both power and computer analysis...">
              <a:extLst>
                <a:ext uri="{FF2B5EF4-FFF2-40B4-BE49-F238E27FC236}">
                  <a16:creationId xmlns:a16="http://schemas.microsoft.com/office/drawing/2014/main" id="{8387AD76-ACA9-71DD-5E9B-76A45B5D7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055" y="4695946"/>
              <a:ext cx="2411260" cy="135121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kstfelt 5">
              <a:extLst>
                <a:ext uri="{FF2B5EF4-FFF2-40B4-BE49-F238E27FC236}">
                  <a16:creationId xmlns:a16="http://schemas.microsoft.com/office/drawing/2014/main" id="{70E5324D-A894-9416-A73A-C85D10137C68}"/>
                </a:ext>
              </a:extLst>
            </p:cNvPr>
            <p:cNvSpPr txBox="1"/>
            <p:nvPr/>
          </p:nvSpPr>
          <p:spPr>
            <a:xfrm>
              <a:off x="6344299" y="6231757"/>
              <a:ext cx="3421035" cy="728251"/>
            </a:xfrm>
            <a:prstGeom prst="rect">
              <a:avLst/>
            </a:prstGeom>
            <a:noFill/>
          </p:spPr>
          <p:txBody>
            <a:bodyPr wrap="square" rtlCol="0">
              <a:spAutoFit/>
            </a:bodyPr>
            <a:lstStyle/>
            <a:p>
              <a:pPr algn="ctr"/>
              <a:r>
                <a:rPr lang="da-DK" sz="1600" b="1" dirty="0">
                  <a:solidFill>
                    <a:schemeClr val="tx2"/>
                  </a:solidFill>
                </a:rPr>
                <a:t>Oxford Nanopore (MinION) </a:t>
              </a:r>
            </a:p>
            <a:p>
              <a:pPr algn="ctr"/>
              <a:r>
                <a:rPr lang="en-US" altLang="da-DK" sz="1600" dirty="0">
                  <a:solidFill>
                    <a:schemeClr val="tx2"/>
                  </a:solidFill>
                </a:rPr>
                <a:t>    Low/Medium throughput system</a:t>
              </a:r>
            </a:p>
            <a:p>
              <a:pPr algn="ctr"/>
              <a:endParaRPr lang="da-DK" sz="1351" b="1" dirty="0">
                <a:solidFill>
                  <a:schemeClr val="tx2"/>
                </a:solidFill>
              </a:endParaRPr>
            </a:p>
          </p:txBody>
        </p:sp>
      </p:grpSp>
      <p:pic>
        <p:nvPicPr>
          <p:cNvPr id="5" name="Picture 4">
            <a:extLst>
              <a:ext uri="{FF2B5EF4-FFF2-40B4-BE49-F238E27FC236}">
                <a16:creationId xmlns:a16="http://schemas.microsoft.com/office/drawing/2014/main" id="{EAE17B38-CC14-203B-8EE7-8F5DD6233067}"/>
              </a:ext>
            </a:extLst>
          </p:cNvPr>
          <p:cNvPicPr>
            <a:picLocks noChangeAspect="1"/>
          </p:cNvPicPr>
          <p:nvPr/>
        </p:nvPicPr>
        <p:blipFill>
          <a:blip r:embed="rId5"/>
          <a:stretch>
            <a:fillRect/>
          </a:stretch>
        </p:blipFill>
        <p:spPr>
          <a:xfrm>
            <a:off x="443268" y="3917915"/>
            <a:ext cx="1692257" cy="904328"/>
          </a:xfrm>
          <a:prstGeom prst="rect">
            <a:avLst/>
          </a:prstGeom>
        </p:spPr>
      </p:pic>
      <p:sp>
        <p:nvSpPr>
          <p:cNvPr id="11" name="TextBox 10">
            <a:extLst>
              <a:ext uri="{FF2B5EF4-FFF2-40B4-BE49-F238E27FC236}">
                <a16:creationId xmlns:a16="http://schemas.microsoft.com/office/drawing/2014/main" id="{721DBFFD-9B1B-1B4F-1881-BE9ECA9A5557}"/>
              </a:ext>
            </a:extLst>
          </p:cNvPr>
          <p:cNvSpPr txBox="1"/>
          <p:nvPr/>
        </p:nvSpPr>
        <p:spPr>
          <a:xfrm>
            <a:off x="223879" y="4943986"/>
            <a:ext cx="2131033" cy="369332"/>
          </a:xfrm>
          <a:prstGeom prst="rect">
            <a:avLst/>
          </a:prstGeom>
          <a:noFill/>
        </p:spPr>
        <p:txBody>
          <a:bodyPr wrap="none" rtlCol="0">
            <a:spAutoFit/>
          </a:bodyPr>
          <a:lstStyle/>
          <a:p>
            <a:r>
              <a:rPr lang="en-US" dirty="0"/>
              <a:t>Parasites in culture </a:t>
            </a:r>
          </a:p>
        </p:txBody>
      </p:sp>
      <p:sp>
        <p:nvSpPr>
          <p:cNvPr id="13" name="TextBox 12">
            <a:extLst>
              <a:ext uri="{FF2B5EF4-FFF2-40B4-BE49-F238E27FC236}">
                <a16:creationId xmlns:a16="http://schemas.microsoft.com/office/drawing/2014/main" id="{36DD0C25-EB32-660D-E92D-48AEF16E68D9}"/>
              </a:ext>
            </a:extLst>
          </p:cNvPr>
          <p:cNvSpPr txBox="1"/>
          <p:nvPr/>
        </p:nvSpPr>
        <p:spPr>
          <a:xfrm>
            <a:off x="2620174" y="3298637"/>
            <a:ext cx="2424062" cy="369332"/>
          </a:xfrm>
          <a:prstGeom prst="rect">
            <a:avLst/>
          </a:prstGeom>
          <a:noFill/>
        </p:spPr>
        <p:txBody>
          <a:bodyPr wrap="none" rtlCol="0">
            <a:spAutoFit/>
          </a:bodyPr>
          <a:lstStyle/>
          <a:p>
            <a:r>
              <a:rPr lang="en-US" dirty="0"/>
              <a:t>Action of antimalarials</a:t>
            </a:r>
          </a:p>
        </p:txBody>
      </p:sp>
      <p:sp>
        <p:nvSpPr>
          <p:cNvPr id="15" name="TextBox 14">
            <a:extLst>
              <a:ext uri="{FF2B5EF4-FFF2-40B4-BE49-F238E27FC236}">
                <a16:creationId xmlns:a16="http://schemas.microsoft.com/office/drawing/2014/main" id="{6006BCDC-2EF1-692F-73E5-841C93FE6CDC}"/>
              </a:ext>
            </a:extLst>
          </p:cNvPr>
          <p:cNvSpPr txBox="1"/>
          <p:nvPr/>
        </p:nvSpPr>
        <p:spPr>
          <a:xfrm>
            <a:off x="8912730" y="2558932"/>
            <a:ext cx="2617993" cy="646331"/>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tx1"/>
                </a:solidFill>
              </a:rPr>
              <a:t>Look for changes in methylation patterns </a:t>
            </a:r>
          </a:p>
        </p:txBody>
      </p:sp>
      <p:pic>
        <p:nvPicPr>
          <p:cNvPr id="18" name="Picture 17">
            <a:extLst>
              <a:ext uri="{FF2B5EF4-FFF2-40B4-BE49-F238E27FC236}">
                <a16:creationId xmlns:a16="http://schemas.microsoft.com/office/drawing/2014/main" id="{CE92AD98-D7C1-EB6E-94A1-829504669BDC}"/>
              </a:ext>
            </a:extLst>
          </p:cNvPr>
          <p:cNvPicPr>
            <a:picLocks noChangeAspect="1"/>
          </p:cNvPicPr>
          <p:nvPr/>
        </p:nvPicPr>
        <p:blipFill>
          <a:blip r:embed="rId6"/>
          <a:srcRect l="14361"/>
          <a:stretch/>
        </p:blipFill>
        <p:spPr>
          <a:xfrm>
            <a:off x="8373393" y="3383539"/>
            <a:ext cx="3480144" cy="1817251"/>
          </a:xfrm>
          <a:prstGeom prst="rect">
            <a:avLst/>
          </a:prstGeom>
        </p:spPr>
      </p:pic>
      <p:sp>
        <p:nvSpPr>
          <p:cNvPr id="19" name="TextBox 18">
            <a:extLst>
              <a:ext uri="{FF2B5EF4-FFF2-40B4-BE49-F238E27FC236}">
                <a16:creationId xmlns:a16="http://schemas.microsoft.com/office/drawing/2014/main" id="{5753846F-7E97-C6E8-BD0D-A8A8EB066591}"/>
              </a:ext>
            </a:extLst>
          </p:cNvPr>
          <p:cNvSpPr txBox="1"/>
          <p:nvPr/>
        </p:nvSpPr>
        <p:spPr>
          <a:xfrm>
            <a:off x="3158390" y="1584769"/>
            <a:ext cx="8296746" cy="769441"/>
          </a:xfrm>
          <a:prstGeom prst="rect">
            <a:avLst/>
          </a:prstGeom>
          <a:noFill/>
        </p:spPr>
        <p:txBody>
          <a:bodyPr wrap="square" rtlCol="0">
            <a:spAutoFit/>
          </a:bodyPr>
          <a:lstStyle/>
          <a:p>
            <a:pPr algn="ctr"/>
            <a:r>
              <a:rPr lang="en-US" sz="2200" b="1" u="sng" dirty="0">
                <a:solidFill>
                  <a:schemeClr val="tx2">
                    <a:lumMod val="75000"/>
                    <a:lumOff val="25000"/>
                  </a:schemeClr>
                </a:solidFill>
              </a:rPr>
              <a:t>Exploring for the first time the use of </a:t>
            </a:r>
            <a:r>
              <a:rPr lang="en-US" sz="2200" b="1" u="sng" dirty="0" err="1">
                <a:solidFill>
                  <a:schemeClr val="tx2">
                    <a:lumMod val="75000"/>
                    <a:lumOff val="25000"/>
                  </a:schemeClr>
                </a:solidFill>
              </a:rPr>
              <a:t>MinION</a:t>
            </a:r>
            <a:r>
              <a:rPr lang="en-US" sz="2200" b="1" u="sng" dirty="0">
                <a:solidFill>
                  <a:schemeClr val="tx2">
                    <a:lumMod val="75000"/>
                    <a:lumOff val="25000"/>
                  </a:schemeClr>
                </a:solidFill>
              </a:rPr>
              <a:t> to find epigenetics mechanism associated with parasite resistance</a:t>
            </a:r>
          </a:p>
        </p:txBody>
      </p:sp>
      <p:pic>
        <p:nvPicPr>
          <p:cNvPr id="21" name="Picture 20">
            <a:extLst>
              <a:ext uri="{FF2B5EF4-FFF2-40B4-BE49-F238E27FC236}">
                <a16:creationId xmlns:a16="http://schemas.microsoft.com/office/drawing/2014/main" id="{878C939D-F82D-4598-7AE8-023AE3095011}"/>
              </a:ext>
            </a:extLst>
          </p:cNvPr>
          <p:cNvPicPr>
            <a:picLocks noChangeAspect="1"/>
          </p:cNvPicPr>
          <p:nvPr/>
        </p:nvPicPr>
        <p:blipFill>
          <a:blip r:embed="rId7"/>
          <a:stretch>
            <a:fillRect/>
          </a:stretch>
        </p:blipFill>
        <p:spPr>
          <a:xfrm>
            <a:off x="2806595" y="3760154"/>
            <a:ext cx="2024026" cy="1229448"/>
          </a:xfrm>
          <a:prstGeom prst="rect">
            <a:avLst/>
          </a:prstGeom>
        </p:spPr>
      </p:pic>
      <p:pic>
        <p:nvPicPr>
          <p:cNvPr id="20" name="Audio 19">
            <a:extLst>
              <a:ext uri="{FF2B5EF4-FFF2-40B4-BE49-F238E27FC236}">
                <a16:creationId xmlns:a16="http://schemas.microsoft.com/office/drawing/2014/main" id="{6ED791A2-F92F-9000-3E64-4588142E5E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24553966"/>
      </p:ext>
    </p:extLst>
  </p:cSld>
  <p:clrMapOvr>
    <a:masterClrMapping/>
  </p:clrMapOvr>
  <mc:AlternateContent xmlns:mc="http://schemas.openxmlformats.org/markup-compatibility/2006">
    <mc:Choice xmlns:p14="http://schemas.microsoft.com/office/powerpoint/2010/main" Requires="p14">
      <p:transition spd="slow" p14:dur="2000" advTm="31548"/>
    </mc:Choice>
    <mc:Fallback>
      <p:transition spd="slow" advTm="3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DB60BB-3C61-52C8-5CF6-2421EC55036B}"/>
              </a:ext>
            </a:extLst>
          </p:cNvPr>
          <p:cNvSpPr>
            <a:spLocks noGrp="1"/>
          </p:cNvSpPr>
          <p:nvPr>
            <p:ph type="title"/>
          </p:nvPr>
        </p:nvSpPr>
        <p:spPr>
          <a:xfrm>
            <a:off x="472966" y="247182"/>
            <a:ext cx="8940800" cy="623236"/>
          </a:xfrm>
        </p:spPr>
        <p:txBody>
          <a:bodyPr/>
          <a:lstStyle/>
          <a:p>
            <a:r>
              <a:rPr lang="en-US" dirty="0"/>
              <a:t>Apply same methods to explore insecticide resistance</a:t>
            </a:r>
          </a:p>
        </p:txBody>
      </p:sp>
      <p:pic>
        <p:nvPicPr>
          <p:cNvPr id="5" name="Picture 4" descr="Map&#10;&#10;Description automatically generated">
            <a:extLst>
              <a:ext uri="{FF2B5EF4-FFF2-40B4-BE49-F238E27FC236}">
                <a16:creationId xmlns:a16="http://schemas.microsoft.com/office/drawing/2014/main" id="{08D72174-9370-3CE5-FD4D-8A1771D5BF40}"/>
              </a:ext>
            </a:extLst>
          </p:cNvPr>
          <p:cNvPicPr>
            <a:picLocks noChangeAspect="1"/>
          </p:cNvPicPr>
          <p:nvPr/>
        </p:nvPicPr>
        <p:blipFill rotWithShape="1">
          <a:blip r:embed="rId4"/>
          <a:srcRect l="12978"/>
          <a:stretch/>
        </p:blipFill>
        <p:spPr>
          <a:xfrm>
            <a:off x="375218" y="4670500"/>
            <a:ext cx="3238788" cy="1643033"/>
          </a:xfrm>
          <a:prstGeom prst="rect">
            <a:avLst/>
          </a:prstGeom>
        </p:spPr>
      </p:pic>
      <p:grpSp>
        <p:nvGrpSpPr>
          <p:cNvPr id="6" name="Gruppe 6">
            <a:extLst>
              <a:ext uri="{FF2B5EF4-FFF2-40B4-BE49-F238E27FC236}">
                <a16:creationId xmlns:a16="http://schemas.microsoft.com/office/drawing/2014/main" id="{ACCD1BD6-54EF-6AC2-F5BA-EACBE789AC60}"/>
              </a:ext>
            </a:extLst>
          </p:cNvPr>
          <p:cNvGrpSpPr/>
          <p:nvPr/>
        </p:nvGrpSpPr>
        <p:grpSpPr>
          <a:xfrm>
            <a:off x="7994103" y="1587274"/>
            <a:ext cx="3115542" cy="2198408"/>
            <a:chOff x="6344299" y="4695946"/>
            <a:chExt cx="3421035" cy="2264062"/>
          </a:xfrm>
        </p:grpSpPr>
        <p:pic>
          <p:nvPicPr>
            <p:cNvPr id="7" name="Picture 2" descr="The MinION is the size of a USB memory stick, and obtains both power and computer analysis...">
              <a:extLst>
                <a:ext uri="{FF2B5EF4-FFF2-40B4-BE49-F238E27FC236}">
                  <a16:creationId xmlns:a16="http://schemas.microsoft.com/office/drawing/2014/main" id="{C862432F-12E0-D5C3-89B7-37AEC653E1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055" y="4695946"/>
              <a:ext cx="2411260" cy="135121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kstfelt 5">
              <a:extLst>
                <a:ext uri="{FF2B5EF4-FFF2-40B4-BE49-F238E27FC236}">
                  <a16:creationId xmlns:a16="http://schemas.microsoft.com/office/drawing/2014/main" id="{25A32313-8E68-7214-3EFA-6C3F2F42B65B}"/>
                </a:ext>
              </a:extLst>
            </p:cNvPr>
            <p:cNvSpPr txBox="1"/>
            <p:nvPr/>
          </p:nvSpPr>
          <p:spPr>
            <a:xfrm>
              <a:off x="6344299" y="6231757"/>
              <a:ext cx="3421035" cy="728251"/>
            </a:xfrm>
            <a:prstGeom prst="rect">
              <a:avLst/>
            </a:prstGeom>
            <a:noFill/>
          </p:spPr>
          <p:txBody>
            <a:bodyPr wrap="square" rtlCol="0">
              <a:spAutoFit/>
            </a:bodyPr>
            <a:lstStyle/>
            <a:p>
              <a:pPr algn="ctr"/>
              <a:r>
                <a:rPr lang="da-DK" sz="1600" b="1" dirty="0">
                  <a:solidFill>
                    <a:schemeClr val="tx2"/>
                  </a:solidFill>
                </a:rPr>
                <a:t>Oxford Nanopore (MinION) </a:t>
              </a:r>
            </a:p>
            <a:p>
              <a:pPr algn="ctr"/>
              <a:r>
                <a:rPr lang="en-US" altLang="da-DK" sz="1600" dirty="0">
                  <a:solidFill>
                    <a:schemeClr val="tx2"/>
                  </a:solidFill>
                </a:rPr>
                <a:t>    Low/Medium throughput system</a:t>
              </a:r>
            </a:p>
            <a:p>
              <a:pPr algn="ctr"/>
              <a:endParaRPr lang="da-DK" sz="1351" b="1" dirty="0">
                <a:solidFill>
                  <a:schemeClr val="tx2"/>
                </a:solidFill>
              </a:endParaRPr>
            </a:p>
          </p:txBody>
        </p:sp>
      </p:grpSp>
      <p:pic>
        <p:nvPicPr>
          <p:cNvPr id="9" name="Picture 8">
            <a:extLst>
              <a:ext uri="{FF2B5EF4-FFF2-40B4-BE49-F238E27FC236}">
                <a16:creationId xmlns:a16="http://schemas.microsoft.com/office/drawing/2014/main" id="{3FB18062-281A-5DE1-DF57-AA4FC2073A0C}"/>
              </a:ext>
            </a:extLst>
          </p:cNvPr>
          <p:cNvPicPr>
            <a:picLocks noChangeAspect="1"/>
          </p:cNvPicPr>
          <p:nvPr/>
        </p:nvPicPr>
        <p:blipFill>
          <a:blip r:embed="rId6"/>
          <a:srcRect l="14361"/>
          <a:stretch/>
        </p:blipFill>
        <p:spPr>
          <a:xfrm>
            <a:off x="7879074" y="4362100"/>
            <a:ext cx="3480144" cy="1817251"/>
          </a:xfrm>
          <a:prstGeom prst="rect">
            <a:avLst/>
          </a:prstGeom>
        </p:spPr>
      </p:pic>
      <p:pic>
        <p:nvPicPr>
          <p:cNvPr id="10" name="Picture 9" descr="A net on a fence&#10;&#10;Description automatically generated">
            <a:extLst>
              <a:ext uri="{FF2B5EF4-FFF2-40B4-BE49-F238E27FC236}">
                <a16:creationId xmlns:a16="http://schemas.microsoft.com/office/drawing/2014/main" id="{48884498-0A90-E7B0-04BC-CB6A265FB782}"/>
              </a:ext>
            </a:extLst>
          </p:cNvPr>
          <p:cNvPicPr>
            <a:picLocks noChangeAspect="1"/>
          </p:cNvPicPr>
          <p:nvPr/>
        </p:nvPicPr>
        <p:blipFill rotWithShape="1">
          <a:blip r:embed="rId7"/>
          <a:srcRect t="18502" r="2295" b="-220"/>
          <a:stretch/>
        </p:blipFill>
        <p:spPr>
          <a:xfrm>
            <a:off x="456362" y="2494579"/>
            <a:ext cx="2721559" cy="1759522"/>
          </a:xfrm>
          <a:prstGeom prst="rect">
            <a:avLst/>
          </a:prstGeom>
          <a:ln>
            <a:solidFill>
              <a:schemeClr val="tx1"/>
            </a:solidFill>
          </a:ln>
        </p:spPr>
      </p:pic>
      <p:pic>
        <p:nvPicPr>
          <p:cNvPr id="12" name="Picture 11">
            <a:extLst>
              <a:ext uri="{FF2B5EF4-FFF2-40B4-BE49-F238E27FC236}">
                <a16:creationId xmlns:a16="http://schemas.microsoft.com/office/drawing/2014/main" id="{E722F752-7AE5-9AC9-BB6E-97886788D8BF}"/>
              </a:ext>
            </a:extLst>
          </p:cNvPr>
          <p:cNvPicPr>
            <a:picLocks noChangeAspect="1"/>
          </p:cNvPicPr>
          <p:nvPr/>
        </p:nvPicPr>
        <p:blipFill>
          <a:blip r:embed="rId8"/>
          <a:srcRect l="26381" t="50000" r="53209" b="16575"/>
          <a:stretch/>
        </p:blipFill>
        <p:spPr>
          <a:xfrm>
            <a:off x="4600550" y="1587274"/>
            <a:ext cx="2514601" cy="2519042"/>
          </a:xfrm>
          <a:prstGeom prst="rect">
            <a:avLst/>
          </a:prstGeom>
        </p:spPr>
      </p:pic>
      <p:sp>
        <p:nvSpPr>
          <p:cNvPr id="3" name="TextBox 2">
            <a:extLst>
              <a:ext uri="{FF2B5EF4-FFF2-40B4-BE49-F238E27FC236}">
                <a16:creationId xmlns:a16="http://schemas.microsoft.com/office/drawing/2014/main" id="{375FA79F-72F2-0618-6896-32115752E992}"/>
              </a:ext>
            </a:extLst>
          </p:cNvPr>
          <p:cNvSpPr txBox="1"/>
          <p:nvPr/>
        </p:nvSpPr>
        <p:spPr>
          <a:xfrm>
            <a:off x="4312927" y="4670500"/>
            <a:ext cx="3238788" cy="1754326"/>
          </a:xfrm>
          <a:prstGeom prst="rect">
            <a:avLst/>
          </a:prstGeom>
          <a:noFill/>
        </p:spPr>
        <p:txBody>
          <a:bodyPr wrap="square">
            <a:spAutoFit/>
          </a:bodyPr>
          <a:lstStyle/>
          <a:p>
            <a:r>
              <a:rPr lang="en-US" sz="1800" b="1" dirty="0">
                <a:solidFill>
                  <a:srgbClr val="0070C0"/>
                </a:solidFill>
              </a:rPr>
              <a:t>Why are some mosquitos resistant to insecticides </a:t>
            </a:r>
            <a:r>
              <a:rPr lang="en-US" b="1" dirty="0">
                <a:solidFill>
                  <a:srgbClr val="0070C0"/>
                </a:solidFill>
              </a:rPr>
              <a:t> and other are susceptible</a:t>
            </a:r>
            <a:r>
              <a:rPr lang="en-US" sz="1800" b="1" dirty="0">
                <a:solidFill>
                  <a:srgbClr val="0070C0"/>
                </a:solidFill>
              </a:rPr>
              <a:t>?</a:t>
            </a:r>
          </a:p>
          <a:p>
            <a:endParaRPr lang="en-US" b="1" dirty="0">
              <a:solidFill>
                <a:srgbClr val="0070C0"/>
              </a:solidFill>
            </a:endParaRPr>
          </a:p>
          <a:p>
            <a:r>
              <a:rPr lang="en-US" sz="1800" b="1" dirty="0">
                <a:solidFill>
                  <a:srgbClr val="0070C0"/>
                </a:solidFill>
              </a:rPr>
              <a:t>What mutations confer resistance?</a:t>
            </a:r>
          </a:p>
        </p:txBody>
      </p:sp>
      <p:sp>
        <p:nvSpPr>
          <p:cNvPr id="13" name="Pentagon 12">
            <a:extLst>
              <a:ext uri="{FF2B5EF4-FFF2-40B4-BE49-F238E27FC236}">
                <a16:creationId xmlns:a16="http://schemas.microsoft.com/office/drawing/2014/main" id="{3FD7C49B-1F4C-2A6F-46D5-EF155126BC20}"/>
              </a:ext>
            </a:extLst>
          </p:cNvPr>
          <p:cNvSpPr/>
          <p:nvPr/>
        </p:nvSpPr>
        <p:spPr>
          <a:xfrm>
            <a:off x="375218" y="1096367"/>
            <a:ext cx="2321840" cy="981813"/>
          </a:xfrm>
          <a:prstGeom prst="homePlat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Aim 3</a:t>
            </a:r>
          </a:p>
        </p:txBody>
      </p:sp>
      <p:pic>
        <p:nvPicPr>
          <p:cNvPr id="20" name="Audio 19">
            <a:extLst>
              <a:ext uri="{FF2B5EF4-FFF2-40B4-BE49-F238E27FC236}">
                <a16:creationId xmlns:a16="http://schemas.microsoft.com/office/drawing/2014/main" id="{0A79E173-E0CD-DC13-65A4-05A52F20CF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5496747"/>
      </p:ext>
    </p:extLst>
  </p:cSld>
  <p:clrMapOvr>
    <a:masterClrMapping/>
  </p:clrMapOvr>
  <mc:AlternateContent xmlns:mc="http://schemas.openxmlformats.org/markup-compatibility/2006">
    <mc:Choice xmlns:p14="http://schemas.microsoft.com/office/powerpoint/2010/main" Requires="p14">
      <p:transition spd="slow" p14:dur="2000" advTm="30524"/>
    </mc:Choice>
    <mc:Fallback>
      <p:transition spd="slow" advTm="30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4366</TotalTime>
  <Words>521</Words>
  <Application>Microsoft Macintosh PowerPoint</Application>
  <PresentationFormat>Widescreen</PresentationFormat>
  <Paragraphs>93</Paragraphs>
  <Slides>11</Slides>
  <Notes>4</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Aptos</vt:lpstr>
      <vt:lpstr>Aptos Display</vt:lpstr>
      <vt:lpstr>Arial</vt:lpstr>
      <vt:lpstr>Calibri</vt:lpstr>
      <vt:lpstr>Constantia</vt:lpstr>
      <vt:lpstr>Corbel</vt:lpstr>
      <vt:lpstr>Helvetica</vt:lpstr>
      <vt:lpstr>open sans</vt:lpstr>
      <vt:lpstr>Office Theme</vt:lpstr>
      <vt:lpstr>PowerPoint Presentation</vt:lpstr>
      <vt:lpstr>PowerPoint Presentation</vt:lpstr>
      <vt:lpstr>PowerPoint Presentation</vt:lpstr>
      <vt:lpstr>PowerPoint Presentation</vt:lpstr>
      <vt:lpstr>Some genes known, many unknow</vt:lpstr>
      <vt:lpstr>The student will:</vt:lpstr>
      <vt:lpstr>Identify new genes associated with resistance  in parasites and vectors</vt:lpstr>
      <vt:lpstr>Identify new genes associated with resistance in parasites</vt:lpstr>
      <vt:lpstr>Apply same methods to explore insecticide resistance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susana campino</dc:creator>
  <cp:lastModifiedBy>susana campino</cp:lastModifiedBy>
  <cp:revision>7</cp:revision>
  <dcterms:created xsi:type="dcterms:W3CDTF">2024-09-16T20:50:30Z</dcterms:created>
  <dcterms:modified xsi:type="dcterms:W3CDTF">2024-11-18T11:27:46Z</dcterms:modified>
</cp:coreProperties>
</file>